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31" d="100"/>
          <a:sy n="31" d="100"/>
        </p:scale>
        <p:origin x="196" y="-38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006448"/>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824212" y="2848408"/>
            <a:ext cx="26695161" cy="2585283"/>
          </a:xfrm>
          <a:prstGeom prst="rect">
            <a:avLst/>
          </a:prstGeom>
          <a:noFill/>
          <a:ln>
            <a:noFill/>
          </a:ln>
        </p:spPr>
        <p:txBody>
          <a:bodyPr spcFirstLastPara="1" wrap="square" lIns="91425" tIns="45700" rIns="91425" bIns="45700" anchor="t" anchorCtr="0">
            <a:spAutoFit/>
          </a:bodyPr>
          <a:lstStyle/>
          <a:p>
            <a:r>
              <a:rPr lang="en-US" sz="5400" b="1" dirty="0"/>
              <a:t>Verification and Validation of nOPV2 Vial Accountability Following Round 2 of the Polio Outbreak Response Supplementary Immunization Activity in Marsabit County, Kenya</a:t>
            </a:r>
            <a:endParaRPr lang="en-US" sz="5400" dirty="0"/>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798368" y="11071691"/>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a:solidFill>
                <a:schemeClr val="dk1"/>
              </a:solidFill>
              <a:latin typeface="Calibri"/>
              <a:ea typeface="Calibri"/>
              <a:cs typeface="Calibri"/>
              <a:sym typeface="Calibri"/>
            </a:endParaRPr>
          </a:p>
        </p:txBody>
      </p:sp>
      <p:sp>
        <p:nvSpPr>
          <p:cNvPr id="94" name="Google Shape;94;p1"/>
          <p:cNvSpPr/>
          <p:nvPr/>
        </p:nvSpPr>
        <p:spPr>
          <a:xfrm>
            <a:off x="4870527" y="39436808"/>
            <a:ext cx="17994753"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smtClean="0">
                <a:solidFill>
                  <a:schemeClr val="lt1"/>
                </a:solidFill>
                <a:latin typeface="Arial"/>
                <a:ea typeface="Arial"/>
                <a:cs typeface="Arial"/>
                <a:sym typeface="Arial"/>
              </a:rPr>
              <a:t>Contact: mercymatui@gmail.com</a:t>
            </a:r>
            <a:endParaRPr sz="3600" dirty="0">
              <a:solidFill>
                <a:schemeClr val="lt1"/>
              </a:solidFill>
              <a:latin typeface="Calibri"/>
              <a:ea typeface="Calibri"/>
              <a:cs typeface="Calibri"/>
              <a:sym typeface="Calibri"/>
            </a:endParaRPr>
          </a:p>
        </p:txBody>
      </p:sp>
      <p:sp>
        <p:nvSpPr>
          <p:cNvPr id="95" name="Google Shape;95;p1"/>
          <p:cNvSpPr txBox="1"/>
          <p:nvPr/>
        </p:nvSpPr>
        <p:spPr>
          <a:xfrm>
            <a:off x="713140" y="6175210"/>
            <a:ext cx="28681328" cy="1631175"/>
          </a:xfrm>
          <a:prstGeom prst="rect">
            <a:avLst/>
          </a:prstGeom>
          <a:noFill/>
          <a:ln>
            <a:noFill/>
          </a:ln>
        </p:spPr>
        <p:txBody>
          <a:bodyPr spcFirstLastPara="1" wrap="square" lIns="91425" tIns="45700" rIns="91425" bIns="45700" anchor="t" anchorCtr="0">
            <a:spAutoFit/>
          </a:bodyPr>
          <a:lstStyle/>
          <a:p>
            <a:pPr lvl="0" algn="ctr"/>
            <a:r>
              <a:rPr lang="en-GB" sz="3600" dirty="0">
                <a:solidFill>
                  <a:schemeClr val="dk1"/>
                </a:solidFill>
                <a:latin typeface="Calibri"/>
                <a:ea typeface="Calibri"/>
                <a:cs typeface="Calibri"/>
                <a:sym typeface="Calibri"/>
              </a:rPr>
              <a:t>Winnie Nyakado¹, Mercy Matui², </a:t>
            </a:r>
            <a:r>
              <a:rPr lang="en-GB" sz="3600" dirty="0" smtClean="0">
                <a:solidFill>
                  <a:schemeClr val="dk1"/>
                </a:solidFill>
                <a:latin typeface="Calibri"/>
                <a:ea typeface="Calibri"/>
                <a:cs typeface="Calibri"/>
                <a:sym typeface="Calibri"/>
              </a:rPr>
              <a:t>Peter </a:t>
            </a:r>
            <a:r>
              <a:rPr lang="en-GB" sz="3600" dirty="0">
                <a:solidFill>
                  <a:schemeClr val="dk1"/>
                </a:solidFill>
                <a:latin typeface="Calibri"/>
                <a:ea typeface="Calibri"/>
                <a:cs typeface="Calibri"/>
                <a:sym typeface="Calibri"/>
              </a:rPr>
              <a:t>King’ori³, Prof. Patrick </a:t>
            </a:r>
            <a:r>
              <a:rPr lang="en-GB" sz="3600" dirty="0" smtClean="0">
                <a:solidFill>
                  <a:schemeClr val="dk1"/>
                </a:solidFill>
                <a:latin typeface="Calibri"/>
                <a:ea typeface="Calibri"/>
                <a:cs typeface="Calibri"/>
                <a:sym typeface="Calibri"/>
              </a:rPr>
              <a:t>Kenya³ </a:t>
            </a:r>
            <a:endParaRPr dirty="0" smtClean="0"/>
          </a:p>
          <a:p>
            <a:pPr lvl="0" algn="ctr"/>
            <a:r>
              <a:rPr lang="en-US" sz="3200" dirty="0" smtClean="0"/>
              <a:t>¹National </a:t>
            </a:r>
            <a:r>
              <a:rPr lang="en-US" sz="3200" dirty="0"/>
              <a:t>Vaccines and Immunization Program, Ministry of Health Kenya²Public Health Emergency Operations Centre (PHEOC), Ministry of Health Kenya³National Task Force (NTF</a:t>
            </a:r>
            <a:r>
              <a:rPr lang="en-US" sz="3200" dirty="0" smtClean="0"/>
              <a:t>)</a:t>
            </a:r>
            <a:endParaRPr dirty="0"/>
          </a:p>
        </p:txBody>
      </p:sp>
      <p:sp>
        <p:nvSpPr>
          <p:cNvPr id="96" name="Google Shape;96;p1"/>
          <p:cNvSpPr/>
          <p:nvPr/>
        </p:nvSpPr>
        <p:spPr>
          <a:xfrm>
            <a:off x="416587" y="8202552"/>
            <a:ext cx="29421163" cy="378561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smtClean="0">
                <a:solidFill>
                  <a:srgbClr val="36449C"/>
                </a:solidFill>
                <a:latin typeface="Arial"/>
                <a:ea typeface="Arial"/>
                <a:cs typeface="Arial"/>
                <a:sym typeface="Arial"/>
              </a:rPr>
              <a:t>BACKGROUND</a:t>
            </a:r>
          </a:p>
          <a:p>
            <a:pPr algn="just"/>
            <a:r>
              <a:rPr lang="en-US" sz="4800" dirty="0" smtClean="0"/>
              <a:t>Following </a:t>
            </a:r>
            <a:r>
              <a:rPr lang="en-US" sz="4800" dirty="0"/>
              <a:t>a polio outbreak response campaign in Marsabit County, Kenya, a verification and validation exercise was conducted in May 2025. This was in line with Global Polio Eradication Initiative (GPEI) guidelines to ensure strict accountability for all Potentially Infectious Materials (PIMs), specifically novel Oral Polio Vaccine type 2 (nOPV2) vials, after the second round of Supplementary Immunization Activities (SIA</a:t>
            </a:r>
            <a:r>
              <a:rPr lang="en-US" sz="4800" dirty="0" smtClean="0"/>
              <a:t>).</a:t>
            </a:r>
            <a:endParaRPr lang="en-US" sz="4800" dirty="0"/>
          </a:p>
        </p:txBody>
      </p:sp>
      <p:sp>
        <p:nvSpPr>
          <p:cNvPr id="97" name="Google Shape;97;p1"/>
          <p:cNvSpPr/>
          <p:nvPr/>
        </p:nvSpPr>
        <p:spPr>
          <a:xfrm>
            <a:off x="427024" y="12671711"/>
            <a:ext cx="29457334" cy="1661953"/>
          </a:xfrm>
          <a:prstGeom prst="rect">
            <a:avLst/>
          </a:prstGeom>
          <a:noFill/>
          <a:ln>
            <a:noFill/>
          </a:ln>
        </p:spPr>
        <p:txBody>
          <a:bodyPr spcFirstLastPara="1" wrap="square" lIns="91425" tIns="45700" rIns="91425" bIns="45700" anchor="t" anchorCtr="0">
            <a:spAutoFit/>
          </a:bodyPr>
          <a:lstStyle/>
          <a:p>
            <a:pPr algn="just"/>
            <a:r>
              <a:rPr lang="en-GB" sz="4800" b="1" dirty="0">
                <a:solidFill>
                  <a:srgbClr val="36449C"/>
                </a:solidFill>
                <a:latin typeface="Arial"/>
                <a:ea typeface="Arial"/>
                <a:cs typeface="Arial"/>
                <a:sym typeface="Arial"/>
              </a:rPr>
              <a:t>OBJECTIVE: </a:t>
            </a:r>
            <a:r>
              <a:rPr lang="en-US" sz="3600" dirty="0"/>
              <a:t>To ensure that all nOPV2 vials used in SIA round two (R2) of the vDPV2 outbreak in Marsabit County are accounted for after the round two (R2) nOPV2 campaign by the nOPV2 global guidelines.</a:t>
            </a:r>
          </a:p>
          <a:p>
            <a:pPr marL="0" marR="0" lvl="0" indent="0" algn="just" rtl="0">
              <a:spcBef>
                <a:spcPts val="0"/>
              </a:spcBef>
              <a:spcAft>
                <a:spcPts val="0"/>
              </a:spcAft>
              <a:buNone/>
            </a:pPr>
            <a:r>
              <a:rPr lang="en-GB" sz="1800" dirty="0" smtClean="0">
                <a:solidFill>
                  <a:schemeClr val="dk1"/>
                </a:solidFill>
                <a:latin typeface="Calibri"/>
                <a:ea typeface="Calibri"/>
                <a:cs typeface="Calibri"/>
                <a:sym typeface="Calibri"/>
              </a:rPr>
              <a:t>. </a:t>
            </a:r>
            <a:endParaRPr sz="3200" dirty="0">
              <a:solidFill>
                <a:srgbClr val="000000"/>
              </a:solidFill>
              <a:latin typeface="Arial"/>
              <a:ea typeface="Arial"/>
              <a:cs typeface="Arial"/>
              <a:sym typeface="Arial"/>
            </a:endParaRPr>
          </a:p>
        </p:txBody>
      </p:sp>
      <p:sp>
        <p:nvSpPr>
          <p:cNvPr id="98" name="Google Shape;98;p1"/>
          <p:cNvSpPr/>
          <p:nvPr/>
        </p:nvSpPr>
        <p:spPr>
          <a:xfrm>
            <a:off x="318608" y="15335084"/>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STUDY AREA:</a:t>
            </a:r>
            <a:r>
              <a:rPr lang="en-GB" sz="4800" b="1" dirty="0">
                <a:solidFill>
                  <a:schemeClr val="dk1"/>
                </a:solidFill>
                <a:latin typeface="Arial"/>
                <a:ea typeface="Arial"/>
                <a:cs typeface="Arial"/>
                <a:sym typeface="Arial"/>
              </a:rPr>
              <a:t> </a:t>
            </a:r>
            <a:r>
              <a:rPr lang="en-GB" sz="4800" dirty="0" smtClean="0">
                <a:solidFill>
                  <a:schemeClr val="dk1"/>
                </a:solidFill>
                <a:latin typeface="Calibri"/>
                <a:ea typeface="Calibri"/>
                <a:cs typeface="Calibri"/>
                <a:sym typeface="Calibri"/>
              </a:rPr>
              <a:t>Marsabit County</a:t>
            </a:r>
            <a:r>
              <a:rPr lang="en-GB" sz="4800" dirty="0" smtClean="0">
                <a:solidFill>
                  <a:schemeClr val="dk1"/>
                </a:solidFill>
                <a:latin typeface="Calibri"/>
                <a:ea typeface="Calibri"/>
                <a:cs typeface="Calibri"/>
                <a:sym typeface="Calibri"/>
              </a:rPr>
              <a:t>, </a:t>
            </a:r>
            <a:r>
              <a:rPr lang="en-GB" sz="4800" dirty="0">
                <a:solidFill>
                  <a:schemeClr val="dk1"/>
                </a:solidFill>
                <a:latin typeface="Calibri"/>
                <a:ea typeface="Calibri"/>
                <a:cs typeface="Calibri"/>
                <a:sym typeface="Calibri"/>
              </a:rPr>
              <a:t>Kenya</a:t>
            </a:r>
            <a:endParaRPr dirty="0"/>
          </a:p>
        </p:txBody>
      </p:sp>
      <p:sp>
        <p:nvSpPr>
          <p:cNvPr id="99" name="Google Shape;99;p1"/>
          <p:cNvSpPr/>
          <p:nvPr/>
        </p:nvSpPr>
        <p:spPr>
          <a:xfrm>
            <a:off x="235516" y="16267301"/>
            <a:ext cx="25824884" cy="156962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smtClean="0">
                <a:solidFill>
                  <a:srgbClr val="36449C"/>
                </a:solidFill>
                <a:latin typeface="Arial"/>
                <a:ea typeface="Arial"/>
                <a:cs typeface="Arial"/>
                <a:sym typeface="Arial"/>
              </a:rPr>
              <a:t>STUDY </a:t>
            </a:r>
            <a:r>
              <a:rPr lang="en-GB" sz="4800" b="1" dirty="0">
                <a:solidFill>
                  <a:srgbClr val="36449C"/>
                </a:solidFill>
                <a:latin typeface="Arial"/>
                <a:ea typeface="Arial"/>
                <a:cs typeface="Arial"/>
                <a:sym typeface="Arial"/>
              </a:rPr>
              <a:t>DESIGN AND SAMPLING</a:t>
            </a:r>
            <a:endParaRPr dirty="0"/>
          </a:p>
          <a:p>
            <a:pPr marL="0" marR="0" lvl="0" indent="0" algn="l" rtl="0">
              <a:spcBef>
                <a:spcPts val="0"/>
              </a:spcBef>
              <a:spcAft>
                <a:spcPts val="0"/>
              </a:spcAft>
              <a:buNone/>
            </a:pPr>
            <a:r>
              <a:rPr lang="en-GB" sz="4800" b="1" dirty="0" smtClean="0">
                <a:solidFill>
                  <a:schemeClr val="dk1"/>
                </a:solidFill>
                <a:latin typeface="Calibri"/>
                <a:ea typeface="Calibri"/>
                <a:cs typeface="Calibri"/>
                <a:sym typeface="Calibri"/>
              </a:rPr>
              <a:t>  </a:t>
            </a:r>
            <a:endParaRPr dirty="0"/>
          </a:p>
        </p:txBody>
      </p:sp>
      <p:sp>
        <p:nvSpPr>
          <p:cNvPr id="101" name="Google Shape;101;p1"/>
          <p:cNvSpPr/>
          <p:nvPr/>
        </p:nvSpPr>
        <p:spPr>
          <a:xfrm>
            <a:off x="713139" y="25310050"/>
            <a:ext cx="12034395"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smtClean="0">
                <a:solidFill>
                  <a:srgbClr val="36449C"/>
                </a:solidFill>
                <a:latin typeface="Arial"/>
                <a:ea typeface="Arial"/>
                <a:cs typeface="Arial"/>
                <a:sym typeface="Arial"/>
              </a:rPr>
              <a:t>RESULTS</a:t>
            </a:r>
            <a:endParaRPr/>
          </a:p>
        </p:txBody>
      </p:sp>
      <p:sp>
        <p:nvSpPr>
          <p:cNvPr id="102" name="Google Shape;102;p1"/>
          <p:cNvSpPr/>
          <p:nvPr/>
        </p:nvSpPr>
        <p:spPr>
          <a:xfrm>
            <a:off x="380416" y="13806025"/>
            <a:ext cx="29457334" cy="2308284"/>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METHODOLOGY</a:t>
            </a:r>
            <a:r>
              <a:rPr lang="en-GB" sz="3200" b="1" dirty="0">
                <a:solidFill>
                  <a:srgbClr val="36449C"/>
                </a:solidFill>
                <a:sym typeface="Arial"/>
              </a:rPr>
              <a:t>:</a:t>
            </a:r>
            <a:r>
              <a:rPr lang="en-GB" sz="3200" b="1" dirty="0">
                <a:solidFill>
                  <a:srgbClr val="1F3864"/>
                </a:solidFill>
                <a:sym typeface="Arial"/>
              </a:rPr>
              <a:t> </a:t>
            </a:r>
            <a:r>
              <a:rPr lang="en-US" sz="3200" dirty="0"/>
              <a:t>The independent team conducted a field verification in Marsabit County, which was operationally divided into seven sub-counties. Using a random sampling method, two sub-counties (Saku and Laisamis) were selected. Within these, 16 out of 43 health facilities that participated in the SIA were visited for physical inspection and data validation against accountability forms</a:t>
            </a:r>
            <a:r>
              <a:rPr lang="en-US" sz="3200" dirty="0" smtClean="0"/>
              <a:t>.</a:t>
            </a:r>
          </a:p>
          <a:p>
            <a:pPr lvl="0" algn="just"/>
            <a:endParaRPr sz="3200" dirty="0">
              <a:solidFill>
                <a:srgbClr val="000000"/>
              </a:solidFill>
              <a:sym typeface="Arial"/>
            </a:endParaRPr>
          </a:p>
        </p:txBody>
      </p:sp>
      <p:sp>
        <p:nvSpPr>
          <p:cNvPr id="105" name="Google Shape;105;p1"/>
          <p:cNvSpPr/>
          <p:nvPr/>
        </p:nvSpPr>
        <p:spPr>
          <a:xfrm>
            <a:off x="318608" y="23470101"/>
            <a:ext cx="15087692" cy="2339061"/>
          </a:xfrm>
          <a:prstGeom prst="rect">
            <a:avLst/>
          </a:prstGeom>
          <a:noFill/>
          <a:ln>
            <a:noFill/>
          </a:ln>
        </p:spPr>
        <p:txBody>
          <a:bodyPr spcFirstLastPara="1" wrap="square" lIns="91425" tIns="45700" rIns="91425" bIns="45700" anchor="t" anchorCtr="0">
            <a:spAutoFit/>
          </a:bodyPr>
          <a:lstStyle/>
          <a:p>
            <a:r>
              <a:rPr lang="en-GB" sz="4800" b="1">
                <a:solidFill>
                  <a:srgbClr val="36449C"/>
                </a:solidFill>
                <a:latin typeface="Arial"/>
                <a:ea typeface="Arial"/>
                <a:cs typeface="Arial"/>
                <a:sym typeface="Arial"/>
              </a:rPr>
              <a:t>STATISTICAL </a:t>
            </a:r>
            <a:r>
              <a:rPr lang="en-GB" sz="4800" b="1" smtClean="0">
                <a:solidFill>
                  <a:srgbClr val="36449C"/>
                </a:solidFill>
                <a:latin typeface="Arial"/>
                <a:ea typeface="Arial"/>
                <a:cs typeface="Arial"/>
                <a:sym typeface="Arial"/>
              </a:rPr>
              <a:t>ANALYSIS:</a:t>
            </a:r>
            <a:r>
              <a:rPr lang="en-US" sz="2000" smtClean="0"/>
              <a:t>The </a:t>
            </a:r>
            <a:r>
              <a:rPr lang="en-US" sz="2000" dirty="0"/>
              <a:t>campaign successfully vaccinated 156,278 children. We sampled and visited 16/ 43(37.2%) facilities that participated in the SIA R2, in the selected </a:t>
            </a:r>
            <a:r>
              <a:rPr lang="en-US" sz="2000" dirty="0" smtClean="0"/>
              <a:t>sub-counties ,the </a:t>
            </a:r>
            <a:r>
              <a:rPr lang="en-US" sz="2000" smtClean="0"/>
              <a:t>verification confirmed </a:t>
            </a:r>
            <a:r>
              <a:rPr lang="en-US" sz="2000" dirty="0"/>
              <a:t>that all 5,200 nOPV2 vials distributed for Round 2 were fully accounted for, with zero losses. All used, unused, usable, and unusable vials were successfully retrieved and returned. However, </a:t>
            </a:r>
            <a:r>
              <a:rPr lang="en-US" sz="2000" dirty="0" smtClean="0"/>
              <a:t>the </a:t>
            </a:r>
            <a:r>
              <a:rPr lang="en-US" sz="2000" dirty="0"/>
              <a:t>exercise identified challenges, including inadequate documentation at some health facilities and the lack of a dedicated county vaccine depot.</a:t>
            </a:r>
          </a:p>
          <a:p>
            <a:pPr marL="0" marR="0" lvl="0" indent="0" algn="l" rtl="0">
              <a:spcBef>
                <a:spcPts val="0"/>
              </a:spcBef>
              <a:spcAft>
                <a:spcPts val="0"/>
              </a:spcAft>
              <a:buNone/>
            </a:pPr>
            <a:endParaRPr sz="1800" dirty="0">
              <a:solidFill>
                <a:schemeClr val="dk1"/>
              </a:solidFill>
              <a:sym typeface="Arial"/>
            </a:endParaRPr>
          </a:p>
        </p:txBody>
      </p:sp>
      <p:sp>
        <p:nvSpPr>
          <p:cNvPr id="106" name="Google Shape;106;p1"/>
          <p:cNvSpPr/>
          <p:nvPr/>
        </p:nvSpPr>
        <p:spPr>
          <a:xfrm>
            <a:off x="235516" y="25625500"/>
            <a:ext cx="14097704" cy="1508065"/>
          </a:xfrm>
          <a:prstGeom prst="rect">
            <a:avLst/>
          </a:prstGeom>
          <a:noFill/>
          <a:ln>
            <a:noFill/>
          </a:ln>
        </p:spPr>
        <p:txBody>
          <a:bodyPr spcFirstLastPara="1" wrap="square" lIns="91425" tIns="45700" rIns="91425" bIns="45700" anchor="t" anchorCtr="0">
            <a:spAutoFit/>
          </a:bodyPr>
          <a:lstStyle/>
          <a:p>
            <a:pPr algn="just"/>
            <a:endParaRPr lang="en-US" sz="2400" b="1" dirty="0" smtClean="0"/>
          </a:p>
          <a:p>
            <a:pPr algn="just"/>
            <a:r>
              <a:rPr lang="en-US" sz="2400" b="1" dirty="0" smtClean="0"/>
              <a:t>Tables shows End </a:t>
            </a:r>
            <a:r>
              <a:rPr lang="en-US" sz="2400" b="1" dirty="0"/>
              <a:t>of Round two (R2) nOPV2 distribution and utilization accountability in the two sub-counties sampled and visited</a:t>
            </a:r>
          </a:p>
          <a:p>
            <a:pPr algn="just"/>
            <a:endParaRPr lang="en-US" sz="2000" dirty="0"/>
          </a:p>
        </p:txBody>
      </p:sp>
      <p:sp>
        <p:nvSpPr>
          <p:cNvPr id="107" name="Google Shape;107;p1"/>
          <p:cNvSpPr/>
          <p:nvPr/>
        </p:nvSpPr>
        <p:spPr>
          <a:xfrm>
            <a:off x="16286162" y="24723588"/>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a:solidFill>
                  <a:srgbClr val="36449C"/>
                </a:solidFill>
                <a:latin typeface="Arial"/>
                <a:ea typeface="Arial"/>
                <a:cs typeface="Arial"/>
                <a:sym typeface="Arial"/>
              </a:rPr>
              <a:t> </a:t>
            </a:r>
            <a:r>
              <a:rPr lang="en-GB" sz="4800" b="1" smtClean="0">
                <a:solidFill>
                  <a:srgbClr val="36449C"/>
                </a:solidFill>
                <a:latin typeface="Arial"/>
                <a:ea typeface="Arial"/>
                <a:cs typeface="Arial"/>
                <a:sym typeface="Arial"/>
              </a:rPr>
              <a:t>DISCUSSION</a:t>
            </a:r>
            <a:endParaRPr/>
          </a:p>
        </p:txBody>
      </p:sp>
      <p:sp>
        <p:nvSpPr>
          <p:cNvPr id="108" name="Google Shape;108;p1"/>
          <p:cNvSpPr/>
          <p:nvPr/>
        </p:nvSpPr>
        <p:spPr>
          <a:xfrm>
            <a:off x="16099381" y="25615445"/>
            <a:ext cx="13908732" cy="6494045"/>
          </a:xfrm>
          <a:prstGeom prst="rect">
            <a:avLst/>
          </a:prstGeom>
          <a:noFill/>
          <a:ln>
            <a:noFill/>
          </a:ln>
        </p:spPr>
        <p:txBody>
          <a:bodyPr spcFirstLastPara="1" wrap="square" lIns="91425" tIns="45700" rIns="91425" bIns="45700" anchor="t" anchorCtr="0">
            <a:spAutoFit/>
          </a:bodyPr>
          <a:lstStyle/>
          <a:p>
            <a:pPr marL="685800" lvl="0" indent="-685800">
              <a:buClr>
                <a:srgbClr val="3E61FE"/>
              </a:buClr>
              <a:buSzPts val="3600"/>
              <a:buFont typeface="Noto Sans Symbols"/>
              <a:buChar char="❖"/>
            </a:pPr>
            <a:r>
              <a:rPr lang="en-US" sz="3200" dirty="0">
                <a:solidFill>
                  <a:schemeClr val="dk1"/>
                </a:solidFill>
              </a:rPr>
              <a:t>The verification exercise confirmed strong accountability of </a:t>
            </a:r>
            <a:r>
              <a:rPr lang="en-US" sz="3200" dirty="0" smtClean="0">
                <a:solidFill>
                  <a:schemeClr val="dk1"/>
                </a:solidFill>
              </a:rPr>
              <a:t>nOPV2 vaccine </a:t>
            </a:r>
            <a:r>
              <a:rPr lang="en-US" sz="3200" dirty="0">
                <a:solidFill>
                  <a:schemeClr val="dk1"/>
                </a:solidFill>
              </a:rPr>
              <a:t>vials across operational levels in Marsabit County following Round 2 of the outbreak response SIA</a:t>
            </a:r>
            <a:r>
              <a:rPr lang="en-US" sz="3200" dirty="0" smtClean="0">
                <a:solidFill>
                  <a:schemeClr val="dk1"/>
                </a:solidFill>
              </a:rPr>
              <a:t>. Monitoring </a:t>
            </a:r>
            <a:r>
              <a:rPr lang="en-US" sz="3200" dirty="0">
                <a:solidFill>
                  <a:schemeClr val="dk1"/>
                </a:solidFill>
              </a:rPr>
              <a:t>of 29% of sub-county depots and 37% of service delivery points demonstrated high compliance with GPEI containment and vaccine accountability guidelines</a:t>
            </a:r>
            <a:r>
              <a:rPr lang="en-US" sz="3200" dirty="0" smtClean="0">
                <a:solidFill>
                  <a:schemeClr val="dk1"/>
                </a:solidFill>
              </a:rPr>
              <a:t>. All </a:t>
            </a:r>
            <a:r>
              <a:rPr lang="en-US" sz="3200" dirty="0">
                <a:solidFill>
                  <a:schemeClr val="dk1"/>
                </a:solidFill>
              </a:rPr>
              <a:t>usable and unusable nOPV2 vials were retrieved and returned through reverse logistics to the national level, indicating effective vaccine tracking mechanisms</a:t>
            </a:r>
            <a:r>
              <a:rPr lang="en-US" sz="3200" dirty="0" smtClean="0">
                <a:solidFill>
                  <a:schemeClr val="dk1"/>
                </a:solidFill>
              </a:rPr>
              <a:t>. However</a:t>
            </a:r>
            <a:r>
              <a:rPr lang="en-US" sz="3200" dirty="0">
                <a:solidFill>
                  <a:schemeClr val="dk1"/>
                </a:solidFill>
              </a:rPr>
              <a:t>, gaps were observed in documentation practices at some health facilities, particularly incomplete ledger entries and unsigned VAM forms</a:t>
            </a:r>
            <a:r>
              <a:rPr lang="en-US" sz="3200" dirty="0" smtClean="0">
                <a:solidFill>
                  <a:schemeClr val="dk1"/>
                </a:solidFill>
              </a:rPr>
              <a:t>. Operational </a:t>
            </a:r>
            <a:r>
              <a:rPr lang="en-US" sz="3200" dirty="0">
                <a:solidFill>
                  <a:schemeClr val="dk1"/>
                </a:solidFill>
              </a:rPr>
              <a:t>challenges such as lack of a county vaccine depot, limited storage space at sub-county depots, and difficult terrain affecting facility access were </a:t>
            </a:r>
            <a:r>
              <a:rPr lang="en-US" sz="3200" dirty="0" smtClean="0">
                <a:solidFill>
                  <a:schemeClr val="dk1"/>
                </a:solidFill>
              </a:rPr>
              <a:t>also noted </a:t>
            </a:r>
            <a:endParaRPr sz="3200" dirty="0">
              <a:solidFill>
                <a:schemeClr val="dk1"/>
              </a:solidFill>
              <a:sym typeface="Arial"/>
            </a:endParaRPr>
          </a:p>
        </p:txBody>
      </p:sp>
      <p:sp>
        <p:nvSpPr>
          <p:cNvPr id="109" name="Google Shape;109;p1"/>
          <p:cNvSpPr/>
          <p:nvPr/>
        </p:nvSpPr>
        <p:spPr>
          <a:xfrm>
            <a:off x="16346781" y="31968701"/>
            <a:ext cx="12465098" cy="230828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a:t>
            </a:r>
            <a:endParaRPr lang="en-GB" sz="4800" b="1" dirty="0" smtClean="0">
              <a:solidFill>
                <a:srgbClr val="36449C"/>
              </a:solidFill>
              <a:latin typeface="Arial"/>
              <a:ea typeface="Arial"/>
              <a:cs typeface="Arial"/>
              <a:sym typeface="Arial"/>
            </a:endParaRPr>
          </a:p>
          <a:p>
            <a:pPr marL="0" marR="0" lvl="0" indent="0" algn="just" rtl="0">
              <a:spcBef>
                <a:spcPts val="0"/>
              </a:spcBef>
              <a:spcAft>
                <a:spcPts val="0"/>
              </a:spcAft>
              <a:buNone/>
            </a:pPr>
            <a:endParaRPr lang="en-GB" sz="4800" b="1" dirty="0">
              <a:solidFill>
                <a:srgbClr val="36449C"/>
              </a:solidFill>
            </a:endParaRPr>
          </a:p>
          <a:p>
            <a:pPr marL="0" marR="0" lvl="0" indent="0" algn="just" rtl="0">
              <a:spcBef>
                <a:spcPts val="0"/>
              </a:spcBef>
              <a:spcAft>
                <a:spcPts val="0"/>
              </a:spcAft>
              <a:buNone/>
            </a:pPr>
            <a:r>
              <a:rPr lang="en-GB" sz="4800" b="1" dirty="0" smtClean="0">
                <a:solidFill>
                  <a:srgbClr val="36449C"/>
                </a:solidFill>
                <a:latin typeface="Arial"/>
                <a:ea typeface="Arial"/>
                <a:cs typeface="Arial"/>
                <a:sym typeface="Arial"/>
              </a:rPr>
              <a:t>CONCLUSIONS</a:t>
            </a:r>
            <a:endParaRPr dirty="0"/>
          </a:p>
        </p:txBody>
      </p:sp>
      <p:sp>
        <p:nvSpPr>
          <p:cNvPr id="110" name="Google Shape;110;p1"/>
          <p:cNvSpPr/>
          <p:nvPr/>
        </p:nvSpPr>
        <p:spPr>
          <a:xfrm>
            <a:off x="15975626" y="32960747"/>
            <a:ext cx="13908732" cy="5201384"/>
          </a:xfrm>
          <a:prstGeom prst="rect">
            <a:avLst/>
          </a:prstGeom>
          <a:noFill/>
          <a:ln>
            <a:noFill/>
          </a:ln>
        </p:spPr>
        <p:txBody>
          <a:bodyPr spcFirstLastPara="1" wrap="square" lIns="91425" tIns="45700" rIns="91425" bIns="45700" anchor="t" anchorCtr="0">
            <a:spAutoFit/>
          </a:bodyPr>
          <a:lstStyle/>
          <a:p>
            <a:pPr>
              <a:buClr>
                <a:srgbClr val="3E61FE"/>
              </a:buClr>
              <a:buSzPts val="3600"/>
            </a:pPr>
            <a:endParaRPr lang="en-US" sz="3200" dirty="0"/>
          </a:p>
          <a:p>
            <a:pPr>
              <a:buClr>
                <a:srgbClr val="3E61FE"/>
              </a:buClr>
              <a:buSzPts val="3600"/>
            </a:pPr>
            <a:endParaRPr lang="en-US" sz="3200" dirty="0" smtClean="0"/>
          </a:p>
          <a:p>
            <a:pPr>
              <a:buClr>
                <a:srgbClr val="3E61FE"/>
              </a:buClr>
              <a:buSzPts val="3600"/>
            </a:pPr>
            <a:endParaRPr lang="en-US" sz="3200" dirty="0"/>
          </a:p>
          <a:p>
            <a:pPr marL="685800" indent="-685800">
              <a:buClr>
                <a:srgbClr val="3E61FE"/>
              </a:buClr>
              <a:buSzPts val="3600"/>
              <a:buFont typeface="Noto Sans Symbols"/>
              <a:buChar char="❖"/>
            </a:pPr>
            <a:r>
              <a:rPr lang="en-US" sz="3200" dirty="0" smtClean="0"/>
              <a:t>The </a:t>
            </a:r>
            <a:r>
              <a:rPr lang="en-US" sz="3200" dirty="0"/>
              <a:t>SIA Round 2 in Marsabit County was successful with complete vaccine accountability. It is concluded that the monitoring and validation processes were effective. To strengthen future campaigns, it is recommended to provide enhanced training for health facility staff on documentation and to establish a county-level vaccine storage depot to improve logistics.</a:t>
            </a:r>
          </a:p>
          <a:p>
            <a:pPr marL="685800" marR="0" lvl="0" indent="-685800" algn="l" rtl="0">
              <a:spcBef>
                <a:spcPts val="0"/>
              </a:spcBef>
              <a:spcAft>
                <a:spcPts val="0"/>
              </a:spcAft>
              <a:buClr>
                <a:srgbClr val="3E61FE"/>
              </a:buClr>
              <a:buSzPts val="3600"/>
              <a:buFont typeface="Noto Sans Symbols"/>
              <a:buChar char="❖"/>
            </a:pPr>
            <a:endParaRPr sz="4400" dirty="0">
              <a:solidFill>
                <a:schemeClr val="dk1"/>
              </a:solidFill>
              <a:sym typeface="Arial"/>
            </a:endParaRPr>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pic>
        <p:nvPicPr>
          <p:cNvPr id="43" name="Image 1"/>
          <p:cNvPicPr/>
          <p:nvPr/>
        </p:nvPicPr>
        <p:blipFill>
          <a:blip r:embed="rId5" cstate="print"/>
          <a:stretch>
            <a:fillRect/>
          </a:stretch>
        </p:blipFill>
        <p:spPr>
          <a:xfrm>
            <a:off x="2619237" y="40477280"/>
            <a:ext cx="7863839" cy="1396223"/>
          </a:xfrm>
          <a:prstGeom prst="rect">
            <a:avLst/>
          </a:prstGeom>
        </p:spPr>
      </p:pic>
      <p:pic>
        <p:nvPicPr>
          <p:cNvPr id="1026" name="Picture 2" descr="File:KenyaMinHealth.png - Wikiped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57166" y="40369228"/>
            <a:ext cx="8047871" cy="15042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218" y="17052305"/>
            <a:ext cx="9293822" cy="6572192"/>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756638524"/>
              </p:ext>
            </p:extLst>
          </p:nvPr>
        </p:nvGraphicFramePr>
        <p:xfrm>
          <a:off x="427024" y="27014770"/>
          <a:ext cx="14476125" cy="5631910"/>
        </p:xfrm>
        <a:graphic>
          <a:graphicData uri="http://schemas.openxmlformats.org/drawingml/2006/table">
            <a:tbl>
              <a:tblPr firstRow="1" firstCol="1" bandRow="1">
                <a:tableStyleId>{651C7303-1205-445C-A721-94CFD910D15C}</a:tableStyleId>
              </a:tblPr>
              <a:tblGrid>
                <a:gridCol w="2361405">
                  <a:extLst>
                    <a:ext uri="{9D8B030D-6E8A-4147-A177-3AD203B41FA5}">
                      <a16:colId xmlns:a16="http://schemas.microsoft.com/office/drawing/2014/main" val="193365237"/>
                    </a:ext>
                  </a:extLst>
                </a:gridCol>
                <a:gridCol w="1119165">
                  <a:extLst>
                    <a:ext uri="{9D8B030D-6E8A-4147-A177-3AD203B41FA5}">
                      <a16:colId xmlns:a16="http://schemas.microsoft.com/office/drawing/2014/main" val="4178046672"/>
                    </a:ext>
                  </a:extLst>
                </a:gridCol>
                <a:gridCol w="1417470">
                  <a:extLst>
                    <a:ext uri="{9D8B030D-6E8A-4147-A177-3AD203B41FA5}">
                      <a16:colId xmlns:a16="http://schemas.microsoft.com/office/drawing/2014/main" val="888619868"/>
                    </a:ext>
                  </a:extLst>
                </a:gridCol>
                <a:gridCol w="1519685">
                  <a:extLst>
                    <a:ext uri="{9D8B030D-6E8A-4147-A177-3AD203B41FA5}">
                      <a16:colId xmlns:a16="http://schemas.microsoft.com/office/drawing/2014/main" val="2156421920"/>
                    </a:ext>
                  </a:extLst>
                </a:gridCol>
                <a:gridCol w="1429985">
                  <a:extLst>
                    <a:ext uri="{9D8B030D-6E8A-4147-A177-3AD203B41FA5}">
                      <a16:colId xmlns:a16="http://schemas.microsoft.com/office/drawing/2014/main" val="2240722528"/>
                    </a:ext>
                  </a:extLst>
                </a:gridCol>
                <a:gridCol w="1567665">
                  <a:extLst>
                    <a:ext uri="{9D8B030D-6E8A-4147-A177-3AD203B41FA5}">
                      <a16:colId xmlns:a16="http://schemas.microsoft.com/office/drawing/2014/main" val="1919523070"/>
                    </a:ext>
                  </a:extLst>
                </a:gridCol>
                <a:gridCol w="1449803">
                  <a:extLst>
                    <a:ext uri="{9D8B030D-6E8A-4147-A177-3AD203B41FA5}">
                      <a16:colId xmlns:a16="http://schemas.microsoft.com/office/drawing/2014/main" val="824567333"/>
                    </a:ext>
                  </a:extLst>
                </a:gridCol>
                <a:gridCol w="1052411">
                  <a:extLst>
                    <a:ext uri="{9D8B030D-6E8A-4147-A177-3AD203B41FA5}">
                      <a16:colId xmlns:a16="http://schemas.microsoft.com/office/drawing/2014/main" val="3044287219"/>
                    </a:ext>
                  </a:extLst>
                </a:gridCol>
                <a:gridCol w="1244326">
                  <a:extLst>
                    <a:ext uri="{9D8B030D-6E8A-4147-A177-3AD203B41FA5}">
                      <a16:colId xmlns:a16="http://schemas.microsoft.com/office/drawing/2014/main" val="182622291"/>
                    </a:ext>
                  </a:extLst>
                </a:gridCol>
                <a:gridCol w="1314210">
                  <a:extLst>
                    <a:ext uri="{9D8B030D-6E8A-4147-A177-3AD203B41FA5}">
                      <a16:colId xmlns:a16="http://schemas.microsoft.com/office/drawing/2014/main" val="327021982"/>
                    </a:ext>
                  </a:extLst>
                </a:gridCol>
              </a:tblGrid>
              <a:tr h="482316">
                <a:tc gridSpan="8">
                  <a:txBody>
                    <a:bodyPr/>
                    <a:lstStyle/>
                    <a:p>
                      <a:pPr marL="3175" marR="0" algn="ctr">
                        <a:lnSpc>
                          <a:spcPts val="1420"/>
                        </a:lnSpc>
                        <a:spcBef>
                          <a:spcPts val="0"/>
                        </a:spcBef>
                        <a:spcAft>
                          <a:spcPts val="0"/>
                        </a:spcAft>
                      </a:pPr>
                      <a:r>
                        <a:rPr lang="en-US" sz="1200">
                          <a:effectLst/>
                        </a:rPr>
                        <a:t>nOPV2</a:t>
                      </a:r>
                      <a:r>
                        <a:rPr lang="en-US" sz="1200" spc="-25">
                          <a:effectLst/>
                        </a:rPr>
                        <a:t> </a:t>
                      </a:r>
                      <a:r>
                        <a:rPr lang="en-US" sz="1200">
                          <a:effectLst/>
                        </a:rPr>
                        <a:t>vials</a:t>
                      </a:r>
                      <a:r>
                        <a:rPr lang="en-US" sz="1200" spc="-20">
                          <a:effectLst/>
                        </a:rPr>
                        <a:t> </a:t>
                      </a:r>
                      <a:r>
                        <a:rPr lang="en-US" sz="1200">
                          <a:effectLst/>
                        </a:rPr>
                        <a:t>received</a:t>
                      </a:r>
                      <a:r>
                        <a:rPr lang="en-US" sz="1200" spc="-10">
                          <a:effectLst/>
                        </a:rPr>
                        <a:t> </a:t>
                      </a:r>
                      <a:r>
                        <a:rPr lang="en-US" sz="1200">
                          <a:effectLst/>
                        </a:rPr>
                        <a:t>and</a:t>
                      </a:r>
                      <a:r>
                        <a:rPr lang="en-US" sz="1200" spc="-10">
                          <a:effectLst/>
                        </a:rPr>
                        <a:t> </a:t>
                      </a:r>
                      <a:r>
                        <a:rPr lang="en-US" sz="1200">
                          <a:effectLst/>
                        </a:rPr>
                        <a:t>distributed</a:t>
                      </a:r>
                      <a:r>
                        <a:rPr lang="en-US" sz="1200" spc="-15">
                          <a:effectLst/>
                        </a:rPr>
                        <a:t> </a:t>
                      </a:r>
                      <a:r>
                        <a:rPr lang="en-US" sz="1200">
                          <a:effectLst/>
                        </a:rPr>
                        <a:t>at</a:t>
                      </a:r>
                      <a:r>
                        <a:rPr lang="en-US" sz="1200" spc="5">
                          <a:effectLst/>
                        </a:rPr>
                        <a:t> </a:t>
                      </a:r>
                      <a:r>
                        <a:rPr lang="en-US" sz="1200">
                          <a:effectLst/>
                        </a:rPr>
                        <a:t>Round</a:t>
                      </a:r>
                      <a:r>
                        <a:rPr lang="en-US" sz="1200" spc="-10">
                          <a:effectLst/>
                        </a:rPr>
                        <a:t> </a:t>
                      </a:r>
                      <a:r>
                        <a:rPr lang="en-US" sz="1200">
                          <a:effectLst/>
                        </a:rPr>
                        <a:t>two</a:t>
                      </a:r>
                      <a:r>
                        <a:rPr lang="en-US" sz="1200" spc="-20">
                          <a:effectLst/>
                        </a:rPr>
                        <a:t> (R2)</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ts val="1435"/>
                        </a:lnSpc>
                        <a:spcBef>
                          <a:spcPts val="0"/>
                        </a:spcBef>
                        <a:spcAft>
                          <a:spcPts val="0"/>
                        </a:spcAft>
                      </a:pPr>
                      <a:r>
                        <a:rPr lang="en-US" sz="1100">
                          <a:effectLst/>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nSpc>
                          <a:spcPts val="1435"/>
                        </a:lnSpc>
                        <a:spcBef>
                          <a:spcPts val="0"/>
                        </a:spcBef>
                        <a:spcAft>
                          <a:spcPts val="0"/>
                        </a:spcAft>
                      </a:pPr>
                      <a:r>
                        <a:rPr lang="en-US" sz="1100">
                          <a:effectLst/>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3033329134"/>
                  </a:ext>
                </a:extLst>
              </a:tr>
              <a:tr h="961457">
                <a:tc>
                  <a:txBody>
                    <a:bodyPr/>
                    <a:lstStyle/>
                    <a:p>
                      <a:pPr marL="0" marR="0">
                        <a:lnSpc>
                          <a:spcPts val="1435"/>
                        </a:lnSpc>
                        <a:spcBef>
                          <a:spcPts val="0"/>
                        </a:spcBef>
                        <a:spcAft>
                          <a:spcPts val="0"/>
                        </a:spcAft>
                      </a:pPr>
                      <a:r>
                        <a:rPr lang="en-US" sz="1200">
                          <a:effectLst/>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gridSpan="2">
                  <a:txBody>
                    <a:bodyPr/>
                    <a:lstStyle/>
                    <a:p>
                      <a:pPr marL="67945" marR="0">
                        <a:lnSpc>
                          <a:spcPts val="1435"/>
                        </a:lnSpc>
                        <a:spcBef>
                          <a:spcPts val="0"/>
                        </a:spcBef>
                        <a:spcAft>
                          <a:spcPts val="0"/>
                        </a:spcAft>
                      </a:pPr>
                      <a:r>
                        <a:rPr lang="en-US" sz="1200">
                          <a:effectLst/>
                        </a:rPr>
                        <a:t>VIALS</a:t>
                      </a:r>
                      <a:r>
                        <a:rPr lang="en-US" sz="1200" spc="-25">
                          <a:effectLst/>
                        </a:rPr>
                        <a:t> </a:t>
                      </a:r>
                      <a:r>
                        <a:rPr lang="en-US" sz="1200" spc="-10">
                          <a:effectLst/>
                        </a:rPr>
                        <a:t>RECEIVED</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hMerge="1">
                  <a:txBody>
                    <a:bodyPr/>
                    <a:lstStyle/>
                    <a:p>
                      <a:endParaRPr lang="en-US"/>
                    </a:p>
                  </a:txBody>
                  <a:tcPr/>
                </a:tc>
                <a:tc gridSpan="2">
                  <a:txBody>
                    <a:bodyPr/>
                    <a:lstStyle/>
                    <a:p>
                      <a:pPr marL="67945" marR="0">
                        <a:lnSpc>
                          <a:spcPts val="1435"/>
                        </a:lnSpc>
                        <a:spcBef>
                          <a:spcPts val="0"/>
                        </a:spcBef>
                        <a:spcAft>
                          <a:spcPts val="0"/>
                        </a:spcAft>
                      </a:pPr>
                      <a:r>
                        <a:rPr lang="en-US" sz="1200">
                          <a:effectLst/>
                        </a:rPr>
                        <a:t>VIALS</a:t>
                      </a:r>
                      <a:r>
                        <a:rPr lang="en-US" sz="1200" spc="-25">
                          <a:effectLst/>
                        </a:rPr>
                        <a:t> </a:t>
                      </a:r>
                      <a:r>
                        <a:rPr lang="en-US" sz="1200" spc="-10">
                          <a:effectLst/>
                        </a:rPr>
                        <a:t>RETURNED</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hMerge="1">
                  <a:txBody>
                    <a:bodyPr/>
                    <a:lstStyle/>
                    <a:p>
                      <a:endParaRPr lang="en-US"/>
                    </a:p>
                  </a:txBody>
                  <a:tcPr/>
                </a:tc>
                <a:tc>
                  <a:txBody>
                    <a:bodyPr/>
                    <a:lstStyle/>
                    <a:p>
                      <a:pPr marL="0" marR="0">
                        <a:lnSpc>
                          <a:spcPts val="1435"/>
                        </a:lnSpc>
                        <a:spcBef>
                          <a:spcPts val="0"/>
                        </a:spcBef>
                        <a:spcAft>
                          <a:spcPts val="0"/>
                        </a:spcAft>
                      </a:pPr>
                      <a:r>
                        <a:rPr lang="en-US" sz="1200">
                          <a:effectLst/>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nSpc>
                          <a:spcPts val="1435"/>
                        </a:lnSpc>
                        <a:spcBef>
                          <a:spcPts val="0"/>
                        </a:spcBef>
                        <a:spcAft>
                          <a:spcPts val="0"/>
                        </a:spcAft>
                      </a:pPr>
                      <a:r>
                        <a:rPr lang="en-US" sz="1200">
                          <a:effectLst/>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gridSpan="2">
                  <a:txBody>
                    <a:bodyPr/>
                    <a:lstStyle/>
                    <a:p>
                      <a:pPr marL="66040" marR="0">
                        <a:lnSpc>
                          <a:spcPts val="1435"/>
                        </a:lnSpc>
                        <a:spcBef>
                          <a:spcPts val="0"/>
                        </a:spcBef>
                        <a:spcAft>
                          <a:spcPts val="0"/>
                        </a:spcAft>
                      </a:pPr>
                      <a:r>
                        <a:rPr lang="en-US" sz="1200" spc="-10">
                          <a:effectLst/>
                        </a:rPr>
                        <a:t>PHYSICAL</a:t>
                      </a:r>
                      <a:endParaRPr lang="en-US" sz="1100">
                        <a:effectLst/>
                      </a:endParaRPr>
                    </a:p>
                    <a:p>
                      <a:pPr marL="66040" marR="0">
                        <a:lnSpc>
                          <a:spcPts val="1425"/>
                        </a:lnSpc>
                        <a:spcBef>
                          <a:spcPts val="75"/>
                        </a:spcBef>
                        <a:spcAft>
                          <a:spcPts val="0"/>
                        </a:spcAft>
                      </a:pPr>
                      <a:r>
                        <a:rPr lang="en-US" sz="1200" spc="-10">
                          <a:effectLst/>
                        </a:rPr>
                        <a:t>COUNT</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hMerge="1">
                  <a:txBody>
                    <a:bodyPr/>
                    <a:lstStyle/>
                    <a:p>
                      <a:endParaRPr lang="en-US"/>
                    </a:p>
                  </a:txBody>
                  <a:tcPr/>
                </a:tc>
                <a:tc>
                  <a:txBody>
                    <a:bodyPr/>
                    <a:lstStyle/>
                    <a:p>
                      <a:pPr marL="64770" marR="0">
                        <a:lnSpc>
                          <a:spcPts val="1435"/>
                        </a:lnSpc>
                        <a:spcBef>
                          <a:spcPts val="0"/>
                        </a:spcBef>
                        <a:spcAft>
                          <a:spcPts val="0"/>
                        </a:spcAft>
                      </a:pPr>
                      <a:r>
                        <a:rPr lang="en-US" sz="1200" spc="-10">
                          <a:effectLst/>
                        </a:rPr>
                        <a:t>Remark</a:t>
                      </a:r>
                      <a:endParaRPr lang="en-US" sz="1100">
                        <a:effectLst/>
                      </a:endParaRPr>
                    </a:p>
                    <a:p>
                      <a:pPr marL="64770" marR="0">
                        <a:lnSpc>
                          <a:spcPts val="1425"/>
                        </a:lnSpc>
                        <a:spcBef>
                          <a:spcPts val="75"/>
                        </a:spcBef>
                        <a:spcAft>
                          <a:spcPts val="0"/>
                        </a:spcAft>
                      </a:pPr>
                      <a:r>
                        <a:rPr lang="en-US" sz="1200" spc="-50">
                          <a:effectLst/>
                        </a:rPr>
                        <a:t>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2870536955"/>
                  </a:ext>
                </a:extLst>
              </a:tr>
              <a:tr h="983278">
                <a:tc>
                  <a:txBody>
                    <a:bodyPr/>
                    <a:lstStyle/>
                    <a:p>
                      <a:pPr marL="67945" marR="10160">
                        <a:lnSpc>
                          <a:spcPct val="103000"/>
                        </a:lnSpc>
                        <a:spcBef>
                          <a:spcPts val="0"/>
                        </a:spcBef>
                        <a:spcAft>
                          <a:spcPts val="0"/>
                        </a:spcAft>
                      </a:pPr>
                      <a:r>
                        <a:rPr lang="en-US" sz="1200" dirty="0">
                          <a:effectLst/>
                        </a:rPr>
                        <a:t>Name</a:t>
                      </a:r>
                      <a:r>
                        <a:rPr lang="en-US" sz="1200" spc="-95" dirty="0">
                          <a:effectLst/>
                        </a:rPr>
                        <a:t> </a:t>
                      </a:r>
                      <a:r>
                        <a:rPr lang="en-US" sz="1200" dirty="0">
                          <a:effectLst/>
                        </a:rPr>
                        <a:t>of</a:t>
                      </a:r>
                      <a:r>
                        <a:rPr lang="en-US" sz="1200" spc="-95" dirty="0">
                          <a:effectLst/>
                        </a:rPr>
                        <a:t> </a:t>
                      </a:r>
                      <a:r>
                        <a:rPr lang="en-US" sz="1200" dirty="0">
                          <a:effectLst/>
                        </a:rPr>
                        <a:t>Sub- </a:t>
                      </a:r>
                      <a:r>
                        <a:rPr lang="en-US" sz="1200" spc="-10" dirty="0">
                          <a:effectLst/>
                        </a:rPr>
                        <a:t>County</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169545">
                        <a:lnSpc>
                          <a:spcPct val="105000"/>
                        </a:lnSpc>
                        <a:spcBef>
                          <a:spcPts val="0"/>
                        </a:spcBef>
                        <a:spcAft>
                          <a:spcPts val="0"/>
                        </a:spcAft>
                      </a:pPr>
                      <a:r>
                        <a:rPr lang="en-US" sz="1200">
                          <a:effectLst/>
                        </a:rPr>
                        <a:t># of </a:t>
                      </a:r>
                      <a:r>
                        <a:rPr lang="en-US" sz="1200" spc="-10">
                          <a:effectLst/>
                        </a:rPr>
                        <a:t>usable vials</a:t>
                      </a:r>
                      <a:endParaRPr lang="en-US" sz="1100">
                        <a:effectLst/>
                      </a:endParaRPr>
                    </a:p>
                    <a:p>
                      <a:pPr marL="67945" marR="0">
                        <a:lnSpc>
                          <a:spcPts val="1435"/>
                        </a:lnSpc>
                        <a:spcBef>
                          <a:spcPts val="0"/>
                        </a:spcBef>
                        <a:spcAft>
                          <a:spcPts val="0"/>
                        </a:spcAft>
                      </a:pPr>
                      <a:r>
                        <a:rPr lang="en-US" sz="1200" spc="-20">
                          <a:effectLst/>
                        </a:rPr>
                        <a:t>*(1)</a:t>
                      </a:r>
                      <a:endParaRPr lang="en-US" sz="1100">
                        <a:effectLst/>
                      </a:endParaRPr>
                    </a:p>
                    <a:p>
                      <a:pPr marL="67945" marR="127635">
                        <a:lnSpc>
                          <a:spcPct val="103000"/>
                        </a:lnSpc>
                        <a:spcBef>
                          <a:spcPts val="70"/>
                        </a:spcBef>
                        <a:spcAft>
                          <a:spcPts val="0"/>
                        </a:spcAft>
                      </a:pPr>
                      <a:r>
                        <a:rPr lang="en-US" sz="1200" spc="-10">
                          <a:effectLst/>
                        </a:rPr>
                        <a:t>receive </a:t>
                      </a:r>
                      <a:r>
                        <a:rPr lang="en-US" sz="1200">
                          <a:effectLst/>
                        </a:rPr>
                        <a:t>d for</a:t>
                      </a:r>
                      <a:endParaRPr lang="en-US" sz="1100">
                        <a:effectLst/>
                      </a:endParaRPr>
                    </a:p>
                    <a:p>
                      <a:pPr marL="67945" marR="0">
                        <a:lnSpc>
                          <a:spcPts val="1435"/>
                        </a:lnSpc>
                        <a:spcBef>
                          <a:spcPts val="25"/>
                        </a:spcBef>
                        <a:spcAft>
                          <a:spcPts val="0"/>
                        </a:spcAft>
                      </a:pPr>
                      <a:r>
                        <a:rPr lang="en-US" sz="1200">
                          <a:effectLst/>
                        </a:rPr>
                        <a:t>R1</a:t>
                      </a:r>
                      <a:r>
                        <a:rPr lang="en-US" sz="1200" spc="-5">
                          <a:effectLst/>
                        </a:rPr>
                        <a:t> </a:t>
                      </a:r>
                      <a:r>
                        <a:rPr lang="en-US" sz="1200" spc="-25">
                          <a:effectLst/>
                        </a:rPr>
                        <a:t>SIA</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353060">
                        <a:lnSpc>
                          <a:spcPct val="103000"/>
                        </a:lnSpc>
                        <a:spcBef>
                          <a:spcPts val="0"/>
                        </a:spcBef>
                        <a:spcAft>
                          <a:spcPts val="0"/>
                        </a:spcAft>
                      </a:pPr>
                      <a:r>
                        <a:rPr lang="en-US" sz="1200">
                          <a:effectLst/>
                        </a:rPr>
                        <a:t># of </a:t>
                      </a:r>
                      <a:r>
                        <a:rPr lang="en-US" sz="1200" spc="-10">
                          <a:effectLst/>
                        </a:rPr>
                        <a:t>usable</a:t>
                      </a:r>
                      <a:endParaRPr lang="en-US" sz="1100">
                        <a:effectLst/>
                      </a:endParaRPr>
                    </a:p>
                    <a:p>
                      <a:pPr marL="66040" marR="134620">
                        <a:lnSpc>
                          <a:spcPct val="105000"/>
                        </a:lnSpc>
                        <a:spcBef>
                          <a:spcPts val="20"/>
                        </a:spcBef>
                        <a:spcAft>
                          <a:spcPts val="0"/>
                        </a:spcAft>
                      </a:pPr>
                      <a:r>
                        <a:rPr lang="en-US" sz="1200">
                          <a:effectLst/>
                        </a:rPr>
                        <a:t>*(1) vials </a:t>
                      </a:r>
                      <a:r>
                        <a:rPr lang="en-US" sz="1200" spc="-10">
                          <a:effectLst/>
                        </a:rPr>
                        <a:t>ADDED/ STOCKED</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ct val="105000"/>
                        </a:lnSpc>
                        <a:spcBef>
                          <a:spcPts val="0"/>
                        </a:spcBef>
                        <a:spcAft>
                          <a:spcPts val="0"/>
                        </a:spcAft>
                      </a:pPr>
                      <a:r>
                        <a:rPr lang="en-US" sz="1200">
                          <a:effectLst/>
                        </a:rPr>
                        <a:t>#</a:t>
                      </a:r>
                      <a:r>
                        <a:rPr lang="en-US" sz="1200" spc="-95">
                          <a:effectLst/>
                        </a:rPr>
                        <a:t> </a:t>
                      </a:r>
                      <a:r>
                        <a:rPr lang="en-US" sz="1200">
                          <a:effectLst/>
                        </a:rPr>
                        <a:t>of</a:t>
                      </a:r>
                      <a:r>
                        <a:rPr lang="en-US" sz="1200" spc="-95">
                          <a:effectLst/>
                        </a:rPr>
                        <a:t> </a:t>
                      </a:r>
                      <a:r>
                        <a:rPr lang="en-US" sz="1200">
                          <a:effectLst/>
                        </a:rPr>
                        <a:t>usable vials *(1) </a:t>
                      </a:r>
                      <a:r>
                        <a:rPr lang="en-US" sz="1200" spc="-10">
                          <a:effectLst/>
                        </a:rPr>
                        <a:t>returned</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0">
                        <a:lnSpc>
                          <a:spcPct val="105000"/>
                        </a:lnSpc>
                        <a:spcBef>
                          <a:spcPts val="0"/>
                        </a:spcBef>
                        <a:spcAft>
                          <a:spcPts val="0"/>
                        </a:spcAft>
                      </a:pPr>
                      <a:r>
                        <a:rPr lang="en-US" sz="1200">
                          <a:effectLst/>
                        </a:rPr>
                        <a:t># of </a:t>
                      </a:r>
                      <a:r>
                        <a:rPr lang="en-US" sz="1200" spc="-10">
                          <a:effectLst/>
                        </a:rPr>
                        <a:t>unusable </a:t>
                      </a:r>
                      <a:r>
                        <a:rPr lang="en-US" sz="1200">
                          <a:effectLst/>
                        </a:rPr>
                        <a:t>vials</a:t>
                      </a:r>
                      <a:r>
                        <a:rPr lang="en-US" sz="1200" spc="-95">
                          <a:effectLst/>
                        </a:rPr>
                        <a:t> </a:t>
                      </a:r>
                      <a:r>
                        <a:rPr lang="en-US" sz="1200">
                          <a:effectLst/>
                        </a:rPr>
                        <a:t>*(2) </a:t>
                      </a:r>
                      <a:r>
                        <a:rPr lang="en-US" sz="1200" spc="-10">
                          <a:effectLst/>
                        </a:rPr>
                        <a:t>returned</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310" marR="46990">
                        <a:lnSpc>
                          <a:spcPct val="105000"/>
                        </a:lnSpc>
                        <a:spcBef>
                          <a:spcPts val="0"/>
                        </a:spcBef>
                        <a:spcAft>
                          <a:spcPts val="0"/>
                        </a:spcAft>
                      </a:pPr>
                      <a:r>
                        <a:rPr lang="en-US" sz="1200" dirty="0">
                          <a:effectLst/>
                        </a:rPr>
                        <a:t># of total </a:t>
                      </a:r>
                      <a:r>
                        <a:rPr lang="en-US" sz="1200" spc="-10" dirty="0">
                          <a:effectLst/>
                        </a:rPr>
                        <a:t>vials unaccounted </a:t>
                      </a:r>
                      <a:r>
                        <a:rPr lang="en-US" sz="1200" dirty="0">
                          <a:effectLst/>
                        </a:rPr>
                        <a:t>d</a:t>
                      </a:r>
                      <a:r>
                        <a:rPr lang="en-US" sz="1200" spc="-35" dirty="0">
                          <a:effectLst/>
                        </a:rPr>
                        <a:t> </a:t>
                      </a:r>
                      <a:r>
                        <a:rPr lang="en-US" sz="1200" dirty="0">
                          <a:effectLst/>
                        </a:rPr>
                        <a:t>for</a:t>
                      </a:r>
                      <a:r>
                        <a:rPr lang="en-US" sz="1200" spc="-30" dirty="0">
                          <a:effectLst/>
                        </a:rPr>
                        <a:t> </a:t>
                      </a:r>
                      <a:r>
                        <a:rPr lang="en-US" sz="1200" dirty="0">
                          <a:effectLst/>
                        </a:rPr>
                        <a:t>at</a:t>
                      </a:r>
                      <a:r>
                        <a:rPr lang="en-US" sz="1200" spc="-25" dirty="0">
                          <a:effectLst/>
                        </a:rPr>
                        <a:t> </a:t>
                      </a:r>
                      <a:r>
                        <a:rPr lang="en-US" sz="1200" dirty="0">
                          <a:effectLst/>
                        </a:rPr>
                        <a:t>the end of SIA round (R1)</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5405" marR="76835">
                        <a:lnSpc>
                          <a:spcPts val="1435"/>
                        </a:lnSpc>
                        <a:spcBef>
                          <a:spcPts val="0"/>
                        </a:spcBef>
                        <a:spcAft>
                          <a:spcPts val="0"/>
                        </a:spcAft>
                      </a:pPr>
                      <a:r>
                        <a:rPr lang="en-US" sz="1200" spc="-20">
                          <a:effectLst/>
                        </a:rPr>
                        <a:t>END </a:t>
                      </a:r>
                      <a:r>
                        <a:rPr lang="en-US" sz="1200" spc="-10">
                          <a:effectLst/>
                        </a:rPr>
                        <a:t>BALANCE </a:t>
                      </a:r>
                      <a:r>
                        <a:rPr lang="en-US" sz="1200" spc="-30">
                          <a:effectLst/>
                        </a:rPr>
                        <a:t>OF</a:t>
                      </a:r>
                      <a:r>
                        <a:rPr lang="en-US" sz="1200" spc="200">
                          <a:effectLst/>
                        </a:rPr>
                        <a:t> </a:t>
                      </a:r>
                      <a:r>
                        <a:rPr lang="en-US" sz="1200" spc="-10">
                          <a:effectLst/>
                        </a:rPr>
                        <a:t>USABLE </a:t>
                      </a:r>
                      <a:r>
                        <a:rPr lang="en-US" sz="1200">
                          <a:effectLst/>
                        </a:rPr>
                        <a:t>VIALS</a:t>
                      </a:r>
                      <a:r>
                        <a:rPr lang="en-US" sz="1200" spc="-95">
                          <a:effectLst/>
                        </a:rPr>
                        <a:t> </a:t>
                      </a:r>
                      <a:r>
                        <a:rPr lang="en-US" sz="1200">
                          <a:effectLst/>
                        </a:rPr>
                        <a:t>*(1)</a:t>
                      </a:r>
                      <a:endParaRPr lang="en-US" sz="1100">
                        <a:effectLst/>
                      </a:endParaRPr>
                    </a:p>
                    <a:p>
                      <a:pPr marL="113030" marR="0">
                        <a:lnSpc>
                          <a:spcPts val="1445"/>
                        </a:lnSpc>
                        <a:spcBef>
                          <a:spcPts val="0"/>
                        </a:spcBef>
                        <a:spcAft>
                          <a:spcPts val="0"/>
                        </a:spcAft>
                      </a:pPr>
                      <a:r>
                        <a:rPr lang="en-US" sz="1200">
                          <a:effectLst/>
                        </a:rPr>
                        <a:t>in</a:t>
                      </a:r>
                      <a:r>
                        <a:rPr lang="en-US" sz="1200" spc="-10">
                          <a:effectLst/>
                        </a:rPr>
                        <a:t> stock</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130810">
                        <a:lnSpc>
                          <a:spcPct val="105000"/>
                        </a:lnSpc>
                        <a:spcBef>
                          <a:spcPts val="0"/>
                        </a:spcBef>
                        <a:spcAft>
                          <a:spcPts val="0"/>
                        </a:spcAft>
                      </a:pPr>
                      <a:r>
                        <a:rPr lang="en-US" sz="1200">
                          <a:effectLst/>
                        </a:rPr>
                        <a:t># of </a:t>
                      </a:r>
                      <a:r>
                        <a:rPr lang="en-US" sz="1200" spc="-10">
                          <a:effectLst/>
                        </a:rPr>
                        <a:t>usable vials</a:t>
                      </a:r>
                      <a:endParaRPr lang="en-US" sz="1100">
                        <a:effectLst/>
                      </a:endParaRPr>
                    </a:p>
                    <a:p>
                      <a:pPr marL="66040" marR="0">
                        <a:lnSpc>
                          <a:spcPts val="1435"/>
                        </a:lnSpc>
                        <a:spcBef>
                          <a:spcPts val="0"/>
                        </a:spcBef>
                        <a:spcAft>
                          <a:spcPts val="0"/>
                        </a:spcAft>
                      </a:pPr>
                      <a:r>
                        <a:rPr lang="en-US" sz="1200" spc="-20">
                          <a:effectLst/>
                        </a:rPr>
                        <a:t>*(1)</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675" marR="79375">
                        <a:lnSpc>
                          <a:spcPct val="105000"/>
                        </a:lnSpc>
                        <a:spcBef>
                          <a:spcPts val="0"/>
                        </a:spcBef>
                        <a:spcAft>
                          <a:spcPts val="0"/>
                        </a:spcAft>
                      </a:pPr>
                      <a:r>
                        <a:rPr lang="en-US" sz="1200">
                          <a:effectLst/>
                        </a:rPr>
                        <a:t># of </a:t>
                      </a:r>
                      <a:r>
                        <a:rPr lang="en-US" sz="1200" spc="-10">
                          <a:effectLst/>
                        </a:rPr>
                        <a:t>unusable vials</a:t>
                      </a:r>
                      <a:endParaRPr lang="en-US" sz="1100">
                        <a:effectLst/>
                      </a:endParaRPr>
                    </a:p>
                    <a:p>
                      <a:pPr marL="66675" marR="79375">
                        <a:lnSpc>
                          <a:spcPct val="105000"/>
                        </a:lnSpc>
                        <a:spcBef>
                          <a:spcPts val="0"/>
                        </a:spcBef>
                        <a:spcAft>
                          <a:spcPts val="0"/>
                        </a:spcAft>
                      </a:pPr>
                      <a:r>
                        <a:rPr lang="en-US" sz="1200">
                          <a:effectLst/>
                        </a:rPr>
                        <a:t>*(2) at the</a:t>
                      </a:r>
                      <a:r>
                        <a:rPr lang="en-US" sz="1200" spc="-95">
                          <a:effectLst/>
                        </a:rPr>
                        <a:t> </a:t>
                      </a:r>
                      <a:r>
                        <a:rPr lang="en-US" sz="1200">
                          <a:effectLst/>
                        </a:rPr>
                        <a:t>end of the</a:t>
                      </a:r>
                      <a:endParaRPr lang="en-US" sz="1100">
                        <a:effectLst/>
                      </a:endParaRPr>
                    </a:p>
                    <a:p>
                      <a:pPr marL="66675" marR="0">
                        <a:lnSpc>
                          <a:spcPts val="1435"/>
                        </a:lnSpc>
                        <a:spcBef>
                          <a:spcPts val="0"/>
                        </a:spcBef>
                        <a:spcAft>
                          <a:spcPts val="0"/>
                        </a:spcAft>
                      </a:pPr>
                      <a:r>
                        <a:rPr lang="en-US" sz="1200">
                          <a:effectLst/>
                        </a:rPr>
                        <a:t>SIA</a:t>
                      </a:r>
                      <a:r>
                        <a:rPr lang="en-US" sz="1200" spc="-10">
                          <a:effectLst/>
                        </a:rPr>
                        <a:t> </a:t>
                      </a:r>
                      <a:r>
                        <a:rPr lang="en-US" sz="1200" spc="-20">
                          <a:effectLst/>
                        </a:rPr>
                        <a:t>*(1)</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nSpc>
                          <a:spcPts val="1435"/>
                        </a:lnSpc>
                        <a:spcBef>
                          <a:spcPts val="0"/>
                        </a:spcBef>
                        <a:spcAft>
                          <a:spcPts val="0"/>
                        </a:spcAft>
                      </a:pPr>
                      <a:r>
                        <a:rPr lang="en-US" sz="1200">
                          <a:effectLst/>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1052192884"/>
                  </a:ext>
                </a:extLst>
              </a:tr>
              <a:tr h="482316">
                <a:tc>
                  <a:txBody>
                    <a:bodyPr/>
                    <a:lstStyle/>
                    <a:p>
                      <a:pPr marL="5080" marR="0" algn="ctr">
                        <a:lnSpc>
                          <a:spcPts val="1420"/>
                        </a:lnSpc>
                        <a:spcBef>
                          <a:spcPts val="0"/>
                        </a:spcBef>
                        <a:spcAft>
                          <a:spcPts val="0"/>
                        </a:spcAft>
                      </a:pPr>
                      <a:r>
                        <a:rPr lang="en-US" sz="1200" spc="-50">
                          <a:effectLst/>
                        </a:rPr>
                        <a:t>A</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1270" marR="0" algn="ctr">
                        <a:lnSpc>
                          <a:spcPts val="1420"/>
                        </a:lnSpc>
                        <a:spcBef>
                          <a:spcPts val="0"/>
                        </a:spcBef>
                        <a:spcAft>
                          <a:spcPts val="0"/>
                        </a:spcAft>
                      </a:pPr>
                      <a:r>
                        <a:rPr lang="en-US" sz="1200" spc="-50">
                          <a:effectLst/>
                        </a:rPr>
                        <a:t>B</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374015" algn="r">
                        <a:lnSpc>
                          <a:spcPts val="1420"/>
                        </a:lnSpc>
                        <a:spcBef>
                          <a:spcPts val="0"/>
                        </a:spcBef>
                        <a:spcAft>
                          <a:spcPts val="0"/>
                        </a:spcAft>
                      </a:pPr>
                      <a:r>
                        <a:rPr lang="en-US" sz="1200" spc="-50">
                          <a:effectLst/>
                        </a:rPr>
                        <a:t>C</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3175" marR="0" algn="ctr">
                        <a:lnSpc>
                          <a:spcPts val="1420"/>
                        </a:lnSpc>
                        <a:spcBef>
                          <a:spcPts val="0"/>
                        </a:spcBef>
                        <a:spcAft>
                          <a:spcPts val="0"/>
                        </a:spcAft>
                      </a:pPr>
                      <a:r>
                        <a:rPr lang="en-US" sz="1200" spc="-50">
                          <a:effectLst/>
                        </a:rPr>
                        <a:t>D</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1905" marR="0" algn="ctr">
                        <a:lnSpc>
                          <a:spcPts val="1420"/>
                        </a:lnSpc>
                        <a:spcBef>
                          <a:spcPts val="0"/>
                        </a:spcBef>
                        <a:spcAft>
                          <a:spcPts val="0"/>
                        </a:spcAft>
                      </a:pPr>
                      <a:r>
                        <a:rPr lang="en-US" sz="1200" spc="-50">
                          <a:effectLst/>
                        </a:rPr>
                        <a:t>E</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1270" marR="0" algn="ctr">
                        <a:lnSpc>
                          <a:spcPts val="1420"/>
                        </a:lnSpc>
                        <a:spcBef>
                          <a:spcPts val="0"/>
                        </a:spcBef>
                        <a:spcAft>
                          <a:spcPts val="0"/>
                        </a:spcAft>
                      </a:pPr>
                      <a:r>
                        <a:rPr lang="en-US" sz="1200" spc="-50">
                          <a:effectLst/>
                        </a:rPr>
                        <a:t>F</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gn="ctr">
                        <a:lnSpc>
                          <a:spcPts val="1420"/>
                        </a:lnSpc>
                        <a:spcBef>
                          <a:spcPts val="0"/>
                        </a:spcBef>
                        <a:spcAft>
                          <a:spcPts val="0"/>
                        </a:spcAft>
                      </a:pPr>
                      <a:r>
                        <a:rPr lang="en-US" sz="1200" spc="-50">
                          <a:effectLst/>
                        </a:rPr>
                        <a:t>G</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35" marR="0" algn="ctr">
                        <a:lnSpc>
                          <a:spcPts val="1420"/>
                        </a:lnSpc>
                        <a:spcBef>
                          <a:spcPts val="0"/>
                        </a:spcBef>
                        <a:spcAft>
                          <a:spcPts val="0"/>
                        </a:spcAft>
                      </a:pPr>
                      <a:r>
                        <a:rPr lang="en-US" sz="1200" spc="-50">
                          <a:effectLst/>
                        </a:rPr>
                        <a:t>H</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1905" marR="0" algn="ctr">
                        <a:lnSpc>
                          <a:spcPts val="1420"/>
                        </a:lnSpc>
                        <a:spcBef>
                          <a:spcPts val="0"/>
                        </a:spcBef>
                        <a:spcAft>
                          <a:spcPts val="0"/>
                        </a:spcAft>
                      </a:pPr>
                      <a:r>
                        <a:rPr lang="en-US" sz="1200" spc="-50">
                          <a:effectLst/>
                        </a:rPr>
                        <a:t>I</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gn="ctr">
                        <a:lnSpc>
                          <a:spcPts val="1420"/>
                        </a:lnSpc>
                        <a:spcBef>
                          <a:spcPts val="0"/>
                        </a:spcBef>
                        <a:spcAft>
                          <a:spcPts val="0"/>
                        </a:spcAft>
                      </a:pPr>
                      <a:r>
                        <a:rPr lang="en-US" sz="1200" spc="-50">
                          <a:effectLst/>
                        </a:rPr>
                        <a:t>J</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648204827"/>
                  </a:ext>
                </a:extLst>
              </a:tr>
              <a:tr h="915446">
                <a:tc>
                  <a:txBody>
                    <a:bodyPr/>
                    <a:lstStyle/>
                    <a:p>
                      <a:pPr marL="67945" marR="0">
                        <a:lnSpc>
                          <a:spcPts val="1435"/>
                        </a:lnSpc>
                        <a:spcBef>
                          <a:spcPts val="0"/>
                        </a:spcBef>
                        <a:spcAft>
                          <a:spcPts val="0"/>
                        </a:spcAft>
                      </a:pPr>
                      <a:r>
                        <a:rPr lang="en-US" sz="1200">
                          <a:effectLst/>
                        </a:rPr>
                        <a:t>Saku</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35"/>
                        </a:lnSpc>
                        <a:spcBef>
                          <a:spcPts val="0"/>
                        </a:spcBef>
                        <a:spcAft>
                          <a:spcPts val="0"/>
                        </a:spcAft>
                      </a:pPr>
                      <a:r>
                        <a:rPr lang="en-US" sz="1200" spc="-20">
                          <a:effectLst/>
                        </a:rPr>
                        <a:t>960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0">
                        <a:lnSpc>
                          <a:spcPts val="1435"/>
                        </a:lnSpc>
                        <a:spcBef>
                          <a:spcPts val="0"/>
                        </a:spcBef>
                        <a:spcAft>
                          <a:spcPts val="0"/>
                        </a:spcAft>
                      </a:pPr>
                      <a:r>
                        <a:rPr lang="en-US" sz="1200" spc="-50">
                          <a:effectLst/>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35"/>
                        </a:lnSpc>
                        <a:spcBef>
                          <a:spcPts val="0"/>
                        </a:spcBef>
                        <a:spcAft>
                          <a:spcPts val="0"/>
                        </a:spcAft>
                      </a:pPr>
                      <a:r>
                        <a:rPr lang="en-US" sz="1200" spc="-25">
                          <a:effectLst/>
                        </a:rPr>
                        <a:t>353</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0">
                        <a:lnSpc>
                          <a:spcPts val="1435"/>
                        </a:lnSpc>
                        <a:spcBef>
                          <a:spcPts val="0"/>
                        </a:spcBef>
                        <a:spcAft>
                          <a:spcPts val="0"/>
                        </a:spcAft>
                      </a:pPr>
                      <a:r>
                        <a:rPr lang="en-US" sz="1200" spc="-20">
                          <a:effectLst/>
                        </a:rPr>
                        <a:t>607</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310" marR="0">
                        <a:lnSpc>
                          <a:spcPts val="1435"/>
                        </a:lnSpc>
                        <a:spcBef>
                          <a:spcPts val="0"/>
                        </a:spcBef>
                        <a:spcAft>
                          <a:spcPts val="0"/>
                        </a:spcAft>
                      </a:pPr>
                      <a:r>
                        <a:rPr lang="en-US" sz="1200" spc="-50">
                          <a:effectLst/>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35"/>
                        </a:lnSpc>
                        <a:spcBef>
                          <a:spcPts val="0"/>
                        </a:spcBef>
                        <a:spcAft>
                          <a:spcPts val="0"/>
                        </a:spcAft>
                      </a:pPr>
                      <a:r>
                        <a:rPr lang="en-US" sz="1200" spc="-25">
                          <a:effectLst/>
                        </a:rPr>
                        <a:t>353</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35"/>
                        </a:lnSpc>
                        <a:spcBef>
                          <a:spcPts val="0"/>
                        </a:spcBef>
                        <a:spcAft>
                          <a:spcPts val="0"/>
                        </a:spcAft>
                      </a:pPr>
                      <a:r>
                        <a:rPr lang="en-US" sz="1200" spc="-25">
                          <a:effectLst/>
                        </a:rPr>
                        <a:t>353</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0">
                        <a:lnSpc>
                          <a:spcPts val="1435"/>
                        </a:lnSpc>
                        <a:spcBef>
                          <a:spcPts val="0"/>
                        </a:spcBef>
                        <a:spcAft>
                          <a:spcPts val="0"/>
                        </a:spcAft>
                      </a:pPr>
                      <a:r>
                        <a:rPr lang="en-US" sz="1200" spc="-20">
                          <a:effectLst/>
                        </a:rPr>
                        <a:t>607</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nSpc>
                          <a:spcPts val="1435"/>
                        </a:lnSpc>
                        <a:spcBef>
                          <a:spcPts val="0"/>
                        </a:spcBef>
                        <a:spcAft>
                          <a:spcPts val="0"/>
                        </a:spcAft>
                      </a:pPr>
                      <a:r>
                        <a:rPr lang="en-US" sz="1200">
                          <a:effectLst/>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3598185815"/>
                  </a:ext>
                </a:extLst>
              </a:tr>
              <a:tr h="921794">
                <a:tc>
                  <a:txBody>
                    <a:bodyPr/>
                    <a:lstStyle/>
                    <a:p>
                      <a:pPr marL="67945" marR="0">
                        <a:lnSpc>
                          <a:spcPts val="1435"/>
                        </a:lnSpc>
                        <a:spcBef>
                          <a:spcPts val="0"/>
                        </a:spcBef>
                        <a:spcAft>
                          <a:spcPts val="0"/>
                        </a:spcAft>
                      </a:pPr>
                      <a:r>
                        <a:rPr lang="en-US" sz="1200">
                          <a:effectLst/>
                        </a:rPr>
                        <a:t>Liasamis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35"/>
                        </a:lnSpc>
                        <a:spcBef>
                          <a:spcPts val="0"/>
                        </a:spcBef>
                        <a:spcAft>
                          <a:spcPts val="0"/>
                        </a:spcAft>
                      </a:pPr>
                      <a:r>
                        <a:rPr lang="en-US" sz="1200" spc="-25">
                          <a:effectLst/>
                        </a:rPr>
                        <a:t>780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0">
                        <a:lnSpc>
                          <a:spcPts val="1435"/>
                        </a:lnSpc>
                        <a:spcBef>
                          <a:spcPts val="0"/>
                        </a:spcBef>
                        <a:spcAft>
                          <a:spcPts val="0"/>
                        </a:spcAft>
                      </a:pPr>
                      <a:r>
                        <a:rPr lang="en-US" sz="1200" spc="-50">
                          <a:effectLst/>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35"/>
                        </a:lnSpc>
                        <a:spcBef>
                          <a:spcPts val="0"/>
                        </a:spcBef>
                        <a:spcAft>
                          <a:spcPts val="0"/>
                        </a:spcAft>
                      </a:pPr>
                      <a:r>
                        <a:rPr lang="en-US" sz="1200" spc="-25" dirty="0">
                          <a:effectLst/>
                        </a:rPr>
                        <a:t>203</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0">
                        <a:lnSpc>
                          <a:spcPts val="1435"/>
                        </a:lnSpc>
                        <a:spcBef>
                          <a:spcPts val="0"/>
                        </a:spcBef>
                        <a:spcAft>
                          <a:spcPts val="0"/>
                        </a:spcAft>
                      </a:pPr>
                      <a:r>
                        <a:rPr lang="en-US" sz="1200" spc="-25">
                          <a:effectLst/>
                        </a:rPr>
                        <a:t>577</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310" marR="0">
                        <a:lnSpc>
                          <a:spcPts val="1435"/>
                        </a:lnSpc>
                        <a:spcBef>
                          <a:spcPts val="0"/>
                        </a:spcBef>
                        <a:spcAft>
                          <a:spcPts val="0"/>
                        </a:spcAft>
                      </a:pPr>
                      <a:r>
                        <a:rPr lang="en-US" sz="1200" spc="-50">
                          <a:effectLst/>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35"/>
                        </a:lnSpc>
                        <a:spcBef>
                          <a:spcPts val="0"/>
                        </a:spcBef>
                        <a:spcAft>
                          <a:spcPts val="0"/>
                        </a:spcAft>
                      </a:pPr>
                      <a:r>
                        <a:rPr lang="en-US" sz="1200" spc="-25">
                          <a:effectLst/>
                        </a:rPr>
                        <a:t>203</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35"/>
                        </a:lnSpc>
                        <a:spcBef>
                          <a:spcPts val="0"/>
                        </a:spcBef>
                        <a:spcAft>
                          <a:spcPts val="0"/>
                        </a:spcAft>
                      </a:pPr>
                      <a:r>
                        <a:rPr lang="en-US" sz="1200" spc="-25">
                          <a:effectLst/>
                        </a:rPr>
                        <a:t>203</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0">
                        <a:lnSpc>
                          <a:spcPts val="1435"/>
                        </a:lnSpc>
                        <a:spcBef>
                          <a:spcPts val="0"/>
                        </a:spcBef>
                        <a:spcAft>
                          <a:spcPts val="0"/>
                        </a:spcAft>
                      </a:pPr>
                      <a:r>
                        <a:rPr lang="en-US" sz="1200" spc="-25">
                          <a:effectLst/>
                        </a:rPr>
                        <a:t>577</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nSpc>
                          <a:spcPts val="1435"/>
                        </a:lnSpc>
                        <a:spcBef>
                          <a:spcPts val="0"/>
                        </a:spcBef>
                        <a:spcAft>
                          <a:spcPts val="0"/>
                        </a:spcAft>
                      </a:pPr>
                      <a:r>
                        <a:rPr lang="en-US" sz="1200">
                          <a:effectLst/>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55935803"/>
                  </a:ext>
                </a:extLst>
              </a:tr>
              <a:tr h="885303">
                <a:tc>
                  <a:txBody>
                    <a:bodyPr/>
                    <a:lstStyle/>
                    <a:p>
                      <a:pPr marL="67945" marR="0">
                        <a:lnSpc>
                          <a:spcPts val="1445"/>
                        </a:lnSpc>
                        <a:spcBef>
                          <a:spcPts val="0"/>
                        </a:spcBef>
                        <a:spcAft>
                          <a:spcPts val="0"/>
                        </a:spcAft>
                      </a:pPr>
                      <a:r>
                        <a:rPr lang="en-US" sz="1200" spc="-20" dirty="0">
                          <a:effectLst/>
                        </a:rPr>
                        <a:t>Total</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45"/>
                        </a:lnSpc>
                        <a:spcBef>
                          <a:spcPts val="0"/>
                        </a:spcBef>
                        <a:spcAft>
                          <a:spcPts val="0"/>
                        </a:spcAft>
                      </a:pPr>
                      <a:r>
                        <a:rPr lang="en-US" sz="1200" dirty="0">
                          <a:effectLst/>
                        </a:rPr>
                        <a:t>1740</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377190">
                        <a:lnSpc>
                          <a:spcPts val="1445"/>
                        </a:lnSpc>
                        <a:spcBef>
                          <a:spcPts val="0"/>
                        </a:spcBef>
                        <a:spcAft>
                          <a:spcPts val="0"/>
                        </a:spcAft>
                      </a:pPr>
                      <a:r>
                        <a:rPr lang="en-US" sz="1200" dirty="0">
                          <a:effectLst/>
                        </a:rPr>
                        <a:t> 0</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ts val="1445"/>
                        </a:lnSpc>
                        <a:spcBef>
                          <a:spcPts val="0"/>
                        </a:spcBef>
                        <a:spcAft>
                          <a:spcPts val="0"/>
                        </a:spcAft>
                      </a:pPr>
                      <a:r>
                        <a:rPr lang="en-US" sz="1200">
                          <a:effectLst/>
                        </a:rPr>
                        <a:t>556</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0">
                        <a:lnSpc>
                          <a:spcPts val="1445"/>
                        </a:lnSpc>
                        <a:spcBef>
                          <a:spcPts val="0"/>
                        </a:spcBef>
                        <a:spcAft>
                          <a:spcPts val="0"/>
                        </a:spcAft>
                      </a:pPr>
                      <a:r>
                        <a:rPr lang="en-US" sz="1200" dirty="0">
                          <a:effectLst/>
                        </a:rPr>
                        <a:t>1184</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310" marR="0">
                        <a:lnSpc>
                          <a:spcPts val="1445"/>
                        </a:lnSpc>
                        <a:spcBef>
                          <a:spcPts val="0"/>
                        </a:spcBef>
                        <a:spcAft>
                          <a:spcPts val="0"/>
                        </a:spcAft>
                      </a:pPr>
                      <a:r>
                        <a:rPr lang="en-US" sz="1200" dirty="0">
                          <a:effectLst/>
                        </a:rPr>
                        <a:t>0</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5405" marR="0">
                        <a:lnSpc>
                          <a:spcPts val="1445"/>
                        </a:lnSpc>
                        <a:spcBef>
                          <a:spcPts val="0"/>
                        </a:spcBef>
                        <a:spcAft>
                          <a:spcPts val="0"/>
                        </a:spcAft>
                      </a:pPr>
                      <a:r>
                        <a:rPr lang="en-US" sz="1200">
                          <a:effectLst/>
                        </a:rPr>
                        <a:t>556</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040" marR="0">
                        <a:lnSpc>
                          <a:spcPts val="1445"/>
                        </a:lnSpc>
                        <a:spcBef>
                          <a:spcPts val="0"/>
                        </a:spcBef>
                        <a:spcAft>
                          <a:spcPts val="0"/>
                        </a:spcAft>
                      </a:pPr>
                      <a:r>
                        <a:rPr lang="en-US" sz="1200">
                          <a:effectLst/>
                        </a:rPr>
                        <a:t>556</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6675" marR="0">
                        <a:lnSpc>
                          <a:spcPts val="1445"/>
                        </a:lnSpc>
                        <a:spcBef>
                          <a:spcPts val="0"/>
                        </a:spcBef>
                        <a:spcAft>
                          <a:spcPts val="0"/>
                        </a:spcAft>
                      </a:pPr>
                      <a:r>
                        <a:rPr lang="en-US" sz="1200">
                          <a:effectLst/>
                        </a:rPr>
                        <a:t>1184</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nSpc>
                          <a:spcPts val="1435"/>
                        </a:lnSpc>
                        <a:spcBef>
                          <a:spcPts val="0"/>
                        </a:spcBef>
                        <a:spcAft>
                          <a:spcPts val="0"/>
                        </a:spcAft>
                      </a:pPr>
                      <a:r>
                        <a:rPr lang="en-US" sz="1200" dirty="0">
                          <a:effectLst/>
                        </a:rPr>
                        <a:t> </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361907419"/>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29612064"/>
              </p:ext>
            </p:extLst>
          </p:nvPr>
        </p:nvGraphicFramePr>
        <p:xfrm>
          <a:off x="9648182" y="17277633"/>
          <a:ext cx="7679698" cy="6091422"/>
        </p:xfrm>
        <a:graphic>
          <a:graphicData uri="http://schemas.openxmlformats.org/drawingml/2006/table">
            <a:tbl>
              <a:tblPr/>
              <a:tblGrid>
                <a:gridCol w="1934252">
                  <a:extLst>
                    <a:ext uri="{9D8B030D-6E8A-4147-A177-3AD203B41FA5}">
                      <a16:colId xmlns:a16="http://schemas.microsoft.com/office/drawing/2014/main" val="2907991921"/>
                    </a:ext>
                  </a:extLst>
                </a:gridCol>
                <a:gridCol w="1504419">
                  <a:extLst>
                    <a:ext uri="{9D8B030D-6E8A-4147-A177-3AD203B41FA5}">
                      <a16:colId xmlns:a16="http://schemas.microsoft.com/office/drawing/2014/main" val="1917195262"/>
                    </a:ext>
                  </a:extLst>
                </a:gridCol>
                <a:gridCol w="4241027">
                  <a:extLst>
                    <a:ext uri="{9D8B030D-6E8A-4147-A177-3AD203B41FA5}">
                      <a16:colId xmlns:a16="http://schemas.microsoft.com/office/drawing/2014/main" val="255671897"/>
                    </a:ext>
                  </a:extLst>
                </a:gridCol>
              </a:tblGrid>
              <a:tr h="509963">
                <a:tc>
                  <a:txBody>
                    <a:bodyPr/>
                    <a:lstStyle/>
                    <a:p>
                      <a:pPr algn="l" fontAlgn="b"/>
                      <a:r>
                        <a:rPr lang="en-US" sz="1100" b="0" i="0" u="none" strike="noStrike">
                          <a:solidFill>
                            <a:srgbClr val="000000"/>
                          </a:solidFill>
                          <a:effectLst/>
                          <a:latin typeface="Calibri" panose="020F0502020204030204" pitchFamily="34" charset="0"/>
                        </a:rPr>
                        <a:t>Indicator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Result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Description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6525549"/>
                  </a:ext>
                </a:extLst>
              </a:tr>
              <a:tr h="1019927">
                <a:tc>
                  <a:txBody>
                    <a:bodyPr/>
                    <a:lstStyle/>
                    <a:p>
                      <a:pPr algn="l" fontAlgn="b"/>
                      <a:r>
                        <a:rPr lang="en-US" sz="1100" b="0" i="0" u="none" strike="noStrike">
                          <a:solidFill>
                            <a:srgbClr val="000000"/>
                          </a:solidFill>
                          <a:effectLst/>
                          <a:latin typeface="Calibri" panose="020F0502020204030204" pitchFamily="34" charset="0"/>
                        </a:rPr>
                        <a:t>Target Population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176,950 children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Children under 11 years targeted during Round 2 nOPV2 SIA in Marsabit County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1180014"/>
                  </a:ext>
                </a:extLst>
              </a:tr>
              <a:tr h="509963">
                <a:tc>
                  <a:txBody>
                    <a:bodyPr/>
                    <a:lstStyle/>
                    <a:p>
                      <a:pPr algn="l" fontAlgn="b"/>
                      <a:r>
                        <a:rPr lang="en-US" sz="1100" b="0" i="0" u="none" strike="noStrike">
                          <a:solidFill>
                            <a:srgbClr val="000000"/>
                          </a:solidFill>
                          <a:effectLst/>
                          <a:latin typeface="Calibri" panose="020F0502020204030204" pitchFamily="34" charset="0"/>
                        </a:rPr>
                        <a:t>Children Vaccinated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156,278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Total number of children vaccinated during the campaign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7991757"/>
                  </a:ext>
                </a:extLst>
              </a:tr>
              <a:tr h="481827">
                <a:tc>
                  <a:txBody>
                    <a:bodyPr/>
                    <a:lstStyle/>
                    <a:p>
                      <a:pPr algn="l" fontAlgn="b"/>
                      <a:r>
                        <a:rPr lang="en-US" sz="1100" b="0" i="0" u="none" strike="noStrike">
                          <a:solidFill>
                            <a:srgbClr val="000000"/>
                          </a:solidFill>
                          <a:effectLst/>
                          <a:latin typeface="Calibri" panose="020F0502020204030204" pitchFamily="34" charset="0"/>
                        </a:rPr>
                        <a:t>Vials Distributed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1,740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Total nOPV2 vaccine vials issued to the sampled sub-counties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3046794"/>
                  </a:ext>
                </a:extLst>
              </a:tr>
              <a:tr h="1019927">
                <a:tc>
                  <a:txBody>
                    <a:bodyPr/>
                    <a:lstStyle/>
                    <a:p>
                      <a:pPr algn="l" fontAlgn="b"/>
                      <a:r>
                        <a:rPr lang="en-US" sz="1100" b="0" i="0" u="none" strike="noStrike">
                          <a:solidFill>
                            <a:srgbClr val="000000"/>
                          </a:solidFill>
                          <a:effectLst/>
                          <a:latin typeface="Calibri" panose="020F0502020204030204" pitchFamily="34" charset="0"/>
                        </a:rPr>
                        <a:t>Vials Returned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1,740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All usable and unusable vials were returned through reverse logistics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1930373"/>
                  </a:ext>
                </a:extLst>
              </a:tr>
              <a:tr h="509963">
                <a:tc>
                  <a:txBody>
                    <a:bodyPr/>
                    <a:lstStyle/>
                    <a:p>
                      <a:pPr algn="l" fontAlgn="b"/>
                      <a:r>
                        <a:rPr lang="en-US" sz="1100" b="0" i="0" u="none" strike="noStrike">
                          <a:solidFill>
                            <a:srgbClr val="000000"/>
                          </a:solidFill>
                          <a:effectLst/>
                          <a:latin typeface="Calibri" panose="020F0502020204030204" pitchFamily="34" charset="0"/>
                        </a:rPr>
                        <a:t>Vials Unaccounted For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No vaccine vial losses were reported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9082760"/>
                  </a:ext>
                </a:extLst>
              </a:tr>
              <a:tr h="509963">
                <a:tc>
                  <a:txBody>
                    <a:bodyPr/>
                    <a:lstStyle/>
                    <a:p>
                      <a:pPr algn="l" fontAlgn="b"/>
                      <a:r>
                        <a:rPr lang="en-US" sz="1100" b="0" i="0" u="none" strike="noStrike">
                          <a:solidFill>
                            <a:srgbClr val="000000"/>
                          </a:solidFill>
                          <a:effectLst/>
                          <a:latin typeface="Calibri" panose="020F0502020204030204" pitchFamily="34" charset="0"/>
                        </a:rPr>
                        <a:t>Usable Vials Returned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556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Unopened vials with valid VVM and expiry date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0451912"/>
                  </a:ext>
                </a:extLst>
              </a:tr>
              <a:tr h="509963">
                <a:tc>
                  <a:txBody>
                    <a:bodyPr/>
                    <a:lstStyle/>
                    <a:p>
                      <a:pPr algn="l" fontAlgn="b"/>
                      <a:r>
                        <a:rPr lang="en-US" sz="1100" b="0" i="0" u="none" strike="noStrike">
                          <a:solidFill>
                            <a:srgbClr val="000000"/>
                          </a:solidFill>
                          <a:effectLst/>
                          <a:latin typeface="Calibri" panose="020F0502020204030204" pitchFamily="34" charset="0"/>
                        </a:rPr>
                        <a:t>Unusable Vials Returned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1,184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Opened, empty, expired, or damaged vials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3443280"/>
                  </a:ext>
                </a:extLst>
              </a:tr>
              <a:tr h="509963">
                <a:tc>
                  <a:txBody>
                    <a:bodyPr/>
                    <a:lstStyle/>
                    <a:p>
                      <a:pPr algn="l" fontAlgn="b"/>
                      <a:r>
                        <a:rPr lang="en-US" sz="1100" b="0" i="0" u="none" strike="noStrike">
                          <a:solidFill>
                            <a:srgbClr val="000000"/>
                          </a:solidFill>
                          <a:effectLst/>
                          <a:latin typeface="Calibri" panose="020F0502020204030204" pitchFamily="34" charset="0"/>
                        </a:rPr>
                        <a:t>Sub-counties Verified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2 of 7 (29%)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Saku and Laisamis sub-counties were sampled for verification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31851"/>
                  </a:ext>
                </a:extLst>
              </a:tr>
              <a:tr h="509963">
                <a:tc>
                  <a:txBody>
                    <a:bodyPr/>
                    <a:lstStyle/>
                    <a:p>
                      <a:pPr algn="l" fontAlgn="b"/>
                      <a:r>
                        <a:rPr lang="en-US" sz="1100" b="0" i="0" u="none" strike="noStrike">
                          <a:solidFill>
                            <a:srgbClr val="000000"/>
                          </a:solidFill>
                          <a:effectLst/>
                          <a:latin typeface="Calibri" panose="020F0502020204030204" pitchFamily="34" charset="0"/>
                        </a:rPr>
                        <a:t>Facilities Visited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16 of 43 (37%)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panose="020F0502020204030204" pitchFamily="34" charset="0"/>
                        </a:rPr>
                        <a:t>Health facilities visited for monitoring and validation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2490835"/>
                  </a:ext>
                </a:extLst>
              </a:tr>
            </a:tbl>
          </a:graphicData>
        </a:graphic>
      </p:graphicFrame>
      <p:pic>
        <p:nvPicPr>
          <p:cNvPr id="49" name="Picture 48"/>
          <p:cNvPicPr/>
          <p:nvPr/>
        </p:nvPicPr>
        <p:blipFill>
          <a:blip r:embed="rId8">
            <a:extLst>
              <a:ext uri="{28A0092B-C50C-407E-A947-70E740481C1C}">
                <a14:useLocalDpi xmlns:a14="http://schemas.microsoft.com/office/drawing/2010/main" val="0"/>
              </a:ext>
            </a:extLst>
          </a:blip>
          <a:stretch>
            <a:fillRect/>
          </a:stretch>
        </p:blipFill>
        <p:spPr>
          <a:xfrm>
            <a:off x="17952560" y="17277633"/>
            <a:ext cx="9639460" cy="5921787"/>
          </a:xfrm>
          <a:prstGeom prst="rect">
            <a:avLst/>
          </a:prstGeom>
        </p:spPr>
      </p:pic>
      <p:sp>
        <p:nvSpPr>
          <p:cNvPr id="50" name="Google Shape;114;p1"/>
          <p:cNvSpPr/>
          <p:nvPr/>
        </p:nvSpPr>
        <p:spPr>
          <a:xfrm>
            <a:off x="11739892" y="353258"/>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aphicFrame>
        <p:nvGraphicFramePr>
          <p:cNvPr id="8" name="Table 7"/>
          <p:cNvGraphicFramePr>
            <a:graphicFrameLocks noGrp="1"/>
          </p:cNvGraphicFramePr>
          <p:nvPr>
            <p:extLst>
              <p:ext uri="{D42A27DB-BD31-4B8C-83A1-F6EECF244321}">
                <p14:modId xmlns:p14="http://schemas.microsoft.com/office/powerpoint/2010/main" val="2438125887"/>
              </p:ext>
            </p:extLst>
          </p:nvPr>
        </p:nvGraphicFramePr>
        <p:xfrm>
          <a:off x="427023" y="32960748"/>
          <a:ext cx="14476124" cy="4879276"/>
        </p:xfrm>
        <a:graphic>
          <a:graphicData uri="http://schemas.openxmlformats.org/drawingml/2006/table">
            <a:tbl>
              <a:tblPr firstRow="1" firstCol="1" bandRow="1"/>
              <a:tblGrid>
                <a:gridCol w="440209">
                  <a:extLst>
                    <a:ext uri="{9D8B030D-6E8A-4147-A177-3AD203B41FA5}">
                      <a16:colId xmlns:a16="http://schemas.microsoft.com/office/drawing/2014/main" val="1015946233"/>
                    </a:ext>
                  </a:extLst>
                </a:gridCol>
                <a:gridCol w="2486918">
                  <a:extLst>
                    <a:ext uri="{9D8B030D-6E8A-4147-A177-3AD203B41FA5}">
                      <a16:colId xmlns:a16="http://schemas.microsoft.com/office/drawing/2014/main" val="559276511"/>
                    </a:ext>
                  </a:extLst>
                </a:gridCol>
                <a:gridCol w="1843696">
                  <a:extLst>
                    <a:ext uri="{9D8B030D-6E8A-4147-A177-3AD203B41FA5}">
                      <a16:colId xmlns:a16="http://schemas.microsoft.com/office/drawing/2014/main" val="4087000259"/>
                    </a:ext>
                  </a:extLst>
                </a:gridCol>
                <a:gridCol w="841057">
                  <a:extLst>
                    <a:ext uri="{9D8B030D-6E8A-4147-A177-3AD203B41FA5}">
                      <a16:colId xmlns:a16="http://schemas.microsoft.com/office/drawing/2014/main" val="3539481066"/>
                    </a:ext>
                  </a:extLst>
                </a:gridCol>
                <a:gridCol w="1325804">
                  <a:extLst>
                    <a:ext uri="{9D8B030D-6E8A-4147-A177-3AD203B41FA5}">
                      <a16:colId xmlns:a16="http://schemas.microsoft.com/office/drawing/2014/main" val="318018188"/>
                    </a:ext>
                  </a:extLst>
                </a:gridCol>
                <a:gridCol w="1005747">
                  <a:extLst>
                    <a:ext uri="{9D8B030D-6E8A-4147-A177-3AD203B41FA5}">
                      <a16:colId xmlns:a16="http://schemas.microsoft.com/office/drawing/2014/main" val="3520646339"/>
                    </a:ext>
                  </a:extLst>
                </a:gridCol>
                <a:gridCol w="746800">
                  <a:extLst>
                    <a:ext uri="{9D8B030D-6E8A-4147-A177-3AD203B41FA5}">
                      <a16:colId xmlns:a16="http://schemas.microsoft.com/office/drawing/2014/main" val="3414719041"/>
                    </a:ext>
                  </a:extLst>
                </a:gridCol>
                <a:gridCol w="1027499">
                  <a:extLst>
                    <a:ext uri="{9D8B030D-6E8A-4147-A177-3AD203B41FA5}">
                      <a16:colId xmlns:a16="http://schemas.microsoft.com/office/drawing/2014/main" val="3075313889"/>
                    </a:ext>
                  </a:extLst>
                </a:gridCol>
                <a:gridCol w="838986">
                  <a:extLst>
                    <a:ext uri="{9D8B030D-6E8A-4147-A177-3AD203B41FA5}">
                      <a16:colId xmlns:a16="http://schemas.microsoft.com/office/drawing/2014/main" val="595270687"/>
                    </a:ext>
                  </a:extLst>
                </a:gridCol>
                <a:gridCol w="1028533">
                  <a:extLst>
                    <a:ext uri="{9D8B030D-6E8A-4147-A177-3AD203B41FA5}">
                      <a16:colId xmlns:a16="http://schemas.microsoft.com/office/drawing/2014/main" val="437286348"/>
                    </a:ext>
                  </a:extLst>
                </a:gridCol>
                <a:gridCol w="1679007">
                  <a:extLst>
                    <a:ext uri="{9D8B030D-6E8A-4147-A177-3AD203B41FA5}">
                      <a16:colId xmlns:a16="http://schemas.microsoft.com/office/drawing/2014/main" val="1269829115"/>
                    </a:ext>
                  </a:extLst>
                </a:gridCol>
                <a:gridCol w="1211868">
                  <a:extLst>
                    <a:ext uri="{9D8B030D-6E8A-4147-A177-3AD203B41FA5}">
                      <a16:colId xmlns:a16="http://schemas.microsoft.com/office/drawing/2014/main" val="1116456733"/>
                    </a:ext>
                  </a:extLst>
                </a:gridCol>
              </a:tblGrid>
              <a:tr h="1492315">
                <a:tc>
                  <a:txBody>
                    <a:bodyPr/>
                    <a:lstStyle/>
                    <a:p>
                      <a:pPr marL="0" marR="0" algn="l">
                        <a:lnSpc>
                          <a:spcPts val="1435"/>
                        </a:lnSpc>
                        <a:spcBef>
                          <a:spcPts val="0"/>
                        </a:spcBef>
                        <a:spcAft>
                          <a:spcPts val="0"/>
                        </a:spcAft>
                      </a:pPr>
                      <a:r>
                        <a:rPr lang="en-US" sz="12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435"/>
                        </a:lnSpc>
                        <a:spcBef>
                          <a:spcPts val="630"/>
                        </a:spcBef>
                        <a:spcAft>
                          <a:spcPts val="0"/>
                        </a:spcAft>
                      </a:pPr>
                      <a:r>
                        <a:rPr lang="en-US" sz="1200" b="1">
                          <a:effectLst/>
                          <a:latin typeface="Tahoma" panose="020B0604030504040204" pitchFamily="34" charset="0"/>
                          <a:ea typeface="Tahoma" panose="020B0604030504040204" pitchFamily="34" charset="0"/>
                          <a:cs typeface="Times New Roman" panose="02020603050405020304" pitchFamily="18"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p>
                      <a:pPr marL="71120" marR="119380" algn="l">
                        <a:lnSpc>
                          <a:spcPct val="107000"/>
                        </a:lnSpc>
                        <a:spcBef>
                          <a:spcPts val="0"/>
                        </a:spcBef>
                        <a:spcAft>
                          <a:spcPts val="0"/>
                        </a:spcAft>
                      </a:pPr>
                      <a:r>
                        <a:rPr lang="en-US" sz="1200" spc="-10">
                          <a:effectLst/>
                          <a:latin typeface="Tahoma" panose="020B0604030504040204" pitchFamily="34" charset="0"/>
                          <a:ea typeface="Tahoma" panose="020B0604030504040204" pitchFamily="34" charset="0"/>
                          <a:cs typeface="Times New Roman" panose="02020603050405020304" pitchFamily="18" charset="0"/>
                        </a:rPr>
                        <a:t>Adminis trative Level</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120" marR="42545" algn="l">
                        <a:lnSpc>
                          <a:spcPct val="102000"/>
                        </a:lnSpc>
                        <a:spcBef>
                          <a:spcPts val="500"/>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Total # </a:t>
                      </a:r>
                      <a:r>
                        <a:rPr lang="en-US" sz="1200" spc="-30">
                          <a:effectLst/>
                          <a:latin typeface="Tahoma" panose="020B0604030504040204" pitchFamily="34" charset="0"/>
                          <a:ea typeface="Tahoma" panose="020B0604030504040204" pitchFamily="34" charset="0"/>
                          <a:cs typeface="Times New Roman" panose="02020603050405020304" pitchFamily="18" charset="0"/>
                        </a:rPr>
                        <a:t>of </a:t>
                      </a:r>
                      <a:r>
                        <a:rPr lang="en-US" sz="1200" spc="-10">
                          <a:effectLst/>
                          <a:latin typeface="Tahoma" panose="020B0604030504040204" pitchFamily="34" charset="0"/>
                          <a:ea typeface="Tahoma" panose="020B0604030504040204" pitchFamily="34" charset="0"/>
                          <a:cs typeface="Times New Roman" panose="02020603050405020304" pitchFamily="18" charset="0"/>
                        </a:rPr>
                        <a:t>Facilities Participa </a:t>
                      </a:r>
                      <a:r>
                        <a:rPr lang="en-US" sz="1200">
                          <a:effectLst/>
                          <a:latin typeface="Tahoma" panose="020B0604030504040204" pitchFamily="34" charset="0"/>
                          <a:ea typeface="Tahoma" panose="020B0604030504040204" pitchFamily="34" charset="0"/>
                          <a:cs typeface="Times New Roman" panose="02020603050405020304" pitchFamily="18" charset="0"/>
                        </a:rPr>
                        <a:t>ting in</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p>
                      <a:pPr marL="71120" marR="0" algn="l">
                        <a:lnSpc>
                          <a:spcPts val="790"/>
                        </a:lnSpc>
                        <a:spcBef>
                          <a:spcPts val="0"/>
                        </a:spcBef>
                        <a:spcAft>
                          <a:spcPts val="0"/>
                        </a:spcAft>
                      </a:pPr>
                      <a:r>
                        <a:rPr lang="en-US" sz="1200" spc="-25">
                          <a:effectLst/>
                          <a:latin typeface="Tahoma" panose="020B0604030504040204" pitchFamily="34" charset="0"/>
                          <a:ea typeface="Tahoma" panose="020B0604030504040204" pitchFamily="34" charset="0"/>
                          <a:cs typeface="Times New Roman" panose="02020603050405020304" pitchFamily="18" charset="0"/>
                        </a:rPr>
                        <a:t>SIA</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120" marR="42545" algn="l">
                        <a:lnSpc>
                          <a:spcPct val="101000"/>
                        </a:lnSpc>
                        <a:spcBef>
                          <a:spcPts val="515"/>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 of </a:t>
                      </a:r>
                      <a:r>
                        <a:rPr lang="en-US" sz="1200" spc="-10">
                          <a:effectLst/>
                          <a:latin typeface="Tahoma" panose="020B0604030504040204" pitchFamily="34" charset="0"/>
                          <a:ea typeface="Tahoma" panose="020B0604030504040204" pitchFamily="34" charset="0"/>
                          <a:cs typeface="Times New Roman" panose="02020603050405020304" pitchFamily="18" charset="0"/>
                        </a:rPr>
                        <a:t>Facilities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120" marR="42545" algn="l">
                        <a:lnSpc>
                          <a:spcPct val="102000"/>
                        </a:lnSpc>
                        <a:spcBef>
                          <a:spcPts val="505"/>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 of </a:t>
                      </a:r>
                      <a:r>
                        <a:rPr lang="en-US" sz="1200" spc="-10">
                          <a:effectLst/>
                          <a:latin typeface="Tahoma" panose="020B0604030504040204" pitchFamily="34" charset="0"/>
                          <a:ea typeface="Tahoma" panose="020B0604030504040204" pitchFamily="34" charset="0"/>
                          <a:cs typeface="Times New Roman" panose="02020603050405020304" pitchFamily="18" charset="0"/>
                        </a:rPr>
                        <a:t>facilities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p>
                      <a:pPr marL="71120" marR="126365" algn="l">
                        <a:lnSpc>
                          <a:spcPts val="1480"/>
                        </a:lnSpc>
                        <a:spcBef>
                          <a:spcPts val="0"/>
                        </a:spcBef>
                        <a:spcAft>
                          <a:spcPts val="0"/>
                        </a:spcAft>
                      </a:pPr>
                      <a:r>
                        <a:rPr lang="en-US" sz="1200" spc="-10">
                          <a:effectLst/>
                          <a:latin typeface="Tahoma" panose="020B0604030504040204" pitchFamily="34" charset="0"/>
                          <a:ea typeface="Tahoma" panose="020B0604030504040204" pitchFamily="34" charset="0"/>
                          <a:cs typeface="Times New Roman" panose="02020603050405020304" pitchFamily="18" charset="0"/>
                        </a:rPr>
                        <a:t>monitor </a:t>
                      </a:r>
                      <a:r>
                        <a:rPr lang="en-US" sz="1200" spc="-30">
                          <a:effectLst/>
                          <a:latin typeface="Tahoma" panose="020B0604030504040204" pitchFamily="34" charset="0"/>
                          <a:ea typeface="Tahoma" panose="020B0604030504040204" pitchFamily="34" charset="0"/>
                          <a:cs typeface="Times New Roman" panose="02020603050405020304" pitchFamily="18" charset="0"/>
                        </a:rPr>
                        <a:t>ed</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120" marR="42545" algn="l">
                        <a:lnSpc>
                          <a:spcPct val="101000"/>
                        </a:lnSpc>
                        <a:spcBef>
                          <a:spcPts val="525"/>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 of </a:t>
                      </a:r>
                      <a:r>
                        <a:rPr lang="en-US" sz="1200" spc="-10">
                          <a:effectLst/>
                          <a:latin typeface="Tahoma" panose="020B0604030504040204" pitchFamily="34" charset="0"/>
                          <a:ea typeface="Tahoma" panose="020B0604030504040204" pitchFamily="34" charset="0"/>
                          <a:cs typeface="Times New Roman" panose="02020603050405020304" pitchFamily="18" charset="0"/>
                        </a:rPr>
                        <a:t>facilities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120" marR="42545" algn="l">
                        <a:lnSpc>
                          <a:spcPts val="1450"/>
                        </a:lnSpc>
                        <a:spcBef>
                          <a:spcPts val="525"/>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 of </a:t>
                      </a:r>
                      <a:r>
                        <a:rPr lang="en-US" sz="1200" spc="-10">
                          <a:effectLst/>
                          <a:latin typeface="Tahoma" panose="020B0604030504040204" pitchFamily="34" charset="0"/>
                          <a:ea typeface="Tahoma" panose="020B0604030504040204" pitchFamily="34" charset="0"/>
                          <a:cs typeface="Times New Roman" panose="02020603050405020304" pitchFamily="18" charset="0"/>
                        </a:rPr>
                        <a:t>facilities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120" marR="42545" algn="l">
                        <a:lnSpc>
                          <a:spcPct val="101000"/>
                        </a:lnSpc>
                        <a:spcBef>
                          <a:spcPts val="530"/>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 of </a:t>
                      </a:r>
                      <a:r>
                        <a:rPr lang="en-US" sz="1200" spc="-10">
                          <a:effectLst/>
                          <a:latin typeface="Tahoma" panose="020B0604030504040204" pitchFamily="34" charset="0"/>
                          <a:ea typeface="Tahoma" panose="020B0604030504040204" pitchFamily="34" charset="0"/>
                          <a:cs typeface="Times New Roman" panose="02020603050405020304" pitchFamily="18" charset="0"/>
                        </a:rPr>
                        <a:t>facilities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120" marR="42545" algn="l">
                        <a:lnSpc>
                          <a:spcPct val="101000"/>
                        </a:lnSpc>
                        <a:spcBef>
                          <a:spcPts val="540"/>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 of </a:t>
                      </a:r>
                      <a:r>
                        <a:rPr lang="en-US" sz="1200" spc="-10">
                          <a:effectLst/>
                          <a:latin typeface="Tahoma" panose="020B0604030504040204" pitchFamily="34" charset="0"/>
                          <a:ea typeface="Tahoma" panose="020B0604030504040204" pitchFamily="34" charset="0"/>
                          <a:cs typeface="Times New Roman" panose="02020603050405020304" pitchFamily="18" charset="0"/>
                        </a:rPr>
                        <a:t>facilities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120" marR="42545" algn="l">
                        <a:lnSpc>
                          <a:spcPct val="101000"/>
                        </a:lnSpc>
                        <a:spcBef>
                          <a:spcPts val="545"/>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 of </a:t>
                      </a:r>
                      <a:r>
                        <a:rPr lang="en-US" sz="1200" spc="-10">
                          <a:effectLst/>
                          <a:latin typeface="Tahoma" panose="020B0604030504040204" pitchFamily="34" charset="0"/>
                          <a:ea typeface="Tahoma" panose="020B0604030504040204" pitchFamily="34" charset="0"/>
                          <a:cs typeface="Times New Roman" panose="02020603050405020304" pitchFamily="18" charset="0"/>
                        </a:rPr>
                        <a:t>facilities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9540" marR="53340" algn="l">
                        <a:lnSpc>
                          <a:spcPct val="92000"/>
                        </a:lnSpc>
                        <a:spcBef>
                          <a:spcPts val="0"/>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 of </a:t>
                      </a:r>
                      <a:r>
                        <a:rPr lang="en-US" sz="1200" spc="-10">
                          <a:effectLst/>
                          <a:latin typeface="Tahoma" panose="020B0604030504040204" pitchFamily="34" charset="0"/>
                          <a:ea typeface="Tahoma" panose="020B0604030504040204" pitchFamily="34" charset="0"/>
                          <a:cs typeface="Times New Roman" panose="02020603050405020304" pitchFamily="18" charset="0"/>
                        </a:rPr>
                        <a:t>facilities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0325" marR="85725" algn="l">
                        <a:lnSpc>
                          <a:spcPct val="105000"/>
                        </a:lnSpc>
                        <a:spcBef>
                          <a:spcPts val="0"/>
                        </a:spcBef>
                        <a:spcAft>
                          <a:spcPts val="0"/>
                        </a:spcAft>
                      </a:pPr>
                      <a:r>
                        <a:rPr lang="en-US" sz="1200" spc="-10">
                          <a:effectLst/>
                          <a:latin typeface="Tahoma" panose="020B0604030504040204" pitchFamily="34" charset="0"/>
                          <a:ea typeface="Tahoma" panose="020B0604030504040204" pitchFamily="34" charset="0"/>
                          <a:cs typeface="Times New Roman" panose="02020603050405020304" pitchFamily="18" charset="0"/>
                        </a:rPr>
                        <a:t>Round Number: </a:t>
                      </a:r>
                      <a:r>
                        <a:rPr lang="en-US" sz="1200" spc="-20">
                          <a:effectLst/>
                          <a:latin typeface="Tahoma" panose="020B0604030504040204" pitchFamily="34" charset="0"/>
                          <a:ea typeface="Tahoma" panose="020B0604030504040204" pitchFamily="34" charset="0"/>
                          <a:cs typeface="Times New Roman" panose="02020603050405020304" pitchFamily="18" charset="0"/>
                        </a:rPr>
                        <a:t>(2)</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2736532"/>
                  </a:ext>
                </a:extLst>
              </a:tr>
              <a:tr h="1197795">
                <a:tc>
                  <a:txBody>
                    <a:bodyPr/>
                    <a:lstStyle/>
                    <a:p>
                      <a:pPr marL="0" marR="0" algn="l">
                        <a:lnSpc>
                          <a:spcPts val="1435"/>
                        </a:lnSpc>
                        <a:spcBef>
                          <a:spcPts val="0"/>
                        </a:spcBef>
                        <a:spcAft>
                          <a:spcPts val="0"/>
                        </a:spcAft>
                      </a:pPr>
                      <a:r>
                        <a:rPr lang="en-US" sz="12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A</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1905"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B</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254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C</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770" marR="0" algn="l">
                        <a:lnSpc>
                          <a:spcPts val="1435"/>
                        </a:lnSpc>
                        <a:spcBef>
                          <a:spcPts val="0"/>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D = </a:t>
                      </a:r>
                      <a:r>
                        <a:rPr lang="en-US" sz="1200" spc="-25">
                          <a:effectLst/>
                          <a:latin typeface="Tahoma" panose="020B0604030504040204" pitchFamily="34" charset="0"/>
                          <a:ea typeface="Tahoma" panose="020B0604030504040204" pitchFamily="34" charset="0"/>
                          <a:cs typeface="Times New Roman" panose="02020603050405020304" pitchFamily="18" charset="0"/>
                        </a:rPr>
                        <a:t>C/B</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p>
                      <a:pPr marL="64770" marR="0" algn="l">
                        <a:lnSpc>
                          <a:spcPts val="1435"/>
                        </a:lnSpc>
                        <a:spcBef>
                          <a:spcPts val="75"/>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marR="635"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E</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635" algn="ctr">
                        <a:lnSpc>
                          <a:spcPts val="1435"/>
                        </a:lnSpc>
                        <a:spcBef>
                          <a:spcPts val="0"/>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F</a:t>
                      </a:r>
                      <a:r>
                        <a:rPr lang="en-US" sz="1200" spc="-15">
                          <a:effectLst/>
                          <a:latin typeface="Tahoma" panose="020B0604030504040204" pitchFamily="34" charset="0"/>
                          <a:ea typeface="Tahoma" panose="020B0604030504040204" pitchFamily="34" charset="0"/>
                          <a:cs typeface="Times New Roman" panose="02020603050405020304" pitchFamily="18" charset="0"/>
                        </a:rPr>
                        <a:t> </a:t>
                      </a:r>
                      <a:r>
                        <a:rPr lang="en-US" sz="1200" spc="-60">
                          <a:effectLst/>
                          <a:latin typeface="Tahoma" panose="020B0604030504040204" pitchFamily="34" charset="0"/>
                          <a:ea typeface="Tahoma" panose="020B0604030504040204" pitchFamily="34" charset="0"/>
                          <a:cs typeface="Times New Roman" panose="02020603050405020304" pitchFamily="18" charset="0"/>
                        </a:rPr>
                        <a:t>=</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p>
                      <a:pPr marL="1270" marR="635" algn="ctr">
                        <a:lnSpc>
                          <a:spcPts val="1435"/>
                        </a:lnSpc>
                        <a:spcBef>
                          <a:spcPts val="75"/>
                        </a:spcBef>
                        <a:spcAft>
                          <a:spcPts val="0"/>
                        </a:spcAft>
                      </a:pPr>
                      <a:r>
                        <a:rPr lang="en-US" sz="1200" spc="-25">
                          <a:effectLst/>
                          <a:latin typeface="Tahoma" panose="020B0604030504040204" pitchFamily="34" charset="0"/>
                          <a:ea typeface="Tahoma" panose="020B0604030504040204" pitchFamily="34" charset="0"/>
                          <a:cs typeface="Times New Roman" panose="02020603050405020304" pitchFamily="18" charset="0"/>
                        </a:rPr>
                        <a:t>E/C</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p>
                      <a:pPr marL="635" marR="1270" algn="ctr">
                        <a:lnSpc>
                          <a:spcPts val="1435"/>
                        </a:lnSpc>
                        <a:spcBef>
                          <a:spcPts val="65"/>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175"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G</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635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H</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635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I</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0960" marR="0" algn="l">
                        <a:lnSpc>
                          <a:spcPts val="1435"/>
                        </a:lnSpc>
                        <a:spcBef>
                          <a:spcPts val="0"/>
                        </a:spcBef>
                        <a:spcAft>
                          <a:spcPts val="0"/>
                        </a:spcAft>
                      </a:pPr>
                      <a:r>
                        <a:rPr lang="en-US" sz="1200" spc="-50" dirty="0">
                          <a:effectLst/>
                          <a:latin typeface="Tahoma" panose="020B0604030504040204" pitchFamily="34" charset="0"/>
                          <a:ea typeface="Tahoma" panose="020B0604030504040204" pitchFamily="34" charset="0"/>
                          <a:cs typeface="Times New Roman" panose="02020603050405020304" pitchFamily="18" charset="0"/>
                        </a:rPr>
                        <a:t>J</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435"/>
                        </a:lnSpc>
                        <a:spcBef>
                          <a:spcPts val="0"/>
                        </a:spcBef>
                        <a:spcAft>
                          <a:spcPts val="0"/>
                        </a:spcAft>
                      </a:pPr>
                      <a:r>
                        <a:rPr lang="en-US" sz="12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5647891"/>
                  </a:ext>
                </a:extLst>
              </a:tr>
              <a:tr h="589036">
                <a:tc>
                  <a:txBody>
                    <a:bodyPr/>
                    <a:lstStyle/>
                    <a:p>
                      <a:pPr marL="0" marR="0" algn="l">
                        <a:lnSpc>
                          <a:spcPts val="1435"/>
                        </a:lnSpc>
                        <a:spcBef>
                          <a:spcPts val="0"/>
                        </a:spcBef>
                        <a:spcAft>
                          <a:spcPts val="0"/>
                        </a:spcAft>
                      </a:pPr>
                      <a:r>
                        <a:rPr lang="en-US" sz="12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0" algn="l">
                        <a:lnSpc>
                          <a:spcPts val="1435"/>
                        </a:lnSpc>
                        <a:spcBef>
                          <a:spcPts val="0"/>
                        </a:spcBef>
                        <a:spcAft>
                          <a:spcPts val="0"/>
                        </a:spcAft>
                      </a:pPr>
                      <a:r>
                        <a:rPr lang="en-US" sz="1200" spc="-10">
                          <a:effectLst/>
                          <a:latin typeface="Tahoma" panose="020B0604030504040204" pitchFamily="34" charset="0"/>
                          <a:ea typeface="Tahoma" panose="020B0604030504040204" pitchFamily="34" charset="0"/>
                          <a:cs typeface="Times New Roman" panose="02020603050405020304" pitchFamily="18" charset="0"/>
                        </a:rPr>
                        <a:t>National</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254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marR="635"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635"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905" marR="3175"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635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905" marR="635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0960" marR="0" algn="l">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435"/>
                        </a:lnSpc>
                        <a:spcBef>
                          <a:spcPts val="0"/>
                        </a:spcBef>
                        <a:spcAft>
                          <a:spcPts val="0"/>
                        </a:spcAft>
                      </a:pPr>
                      <a:r>
                        <a:rPr lang="en-US" sz="12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982962"/>
                  </a:ext>
                </a:extLst>
              </a:tr>
              <a:tr h="399704">
                <a:tc>
                  <a:txBody>
                    <a:bodyPr/>
                    <a:lstStyle/>
                    <a:p>
                      <a:pPr marL="0" marR="0" algn="l">
                        <a:lnSpc>
                          <a:spcPts val="1435"/>
                        </a:lnSpc>
                        <a:spcBef>
                          <a:spcPts val="0"/>
                        </a:spcBef>
                        <a:spcAft>
                          <a:spcPts val="0"/>
                        </a:spcAft>
                      </a:pPr>
                      <a:r>
                        <a:rPr lang="en-US" sz="11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0" algn="l">
                        <a:lnSpc>
                          <a:spcPts val="1425"/>
                        </a:lnSpc>
                        <a:spcBef>
                          <a:spcPts val="0"/>
                        </a:spcBef>
                        <a:spcAft>
                          <a:spcPts val="0"/>
                        </a:spcAft>
                      </a:pPr>
                      <a:r>
                        <a:rPr lang="en-US" sz="1200" spc="-10">
                          <a:effectLst/>
                          <a:latin typeface="Tahoma" panose="020B0604030504040204" pitchFamily="34" charset="0"/>
                          <a:ea typeface="Tahoma" panose="020B0604030504040204" pitchFamily="34" charset="0"/>
                          <a:cs typeface="Times New Roman" panose="02020603050405020304" pitchFamily="18" charset="0"/>
                        </a:rPr>
                        <a:t>County</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0" algn="ctr">
                        <a:lnSpc>
                          <a:spcPts val="142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2540" algn="ctr">
                        <a:lnSpc>
                          <a:spcPts val="142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0" algn="ctr">
                        <a:lnSpc>
                          <a:spcPts val="142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70" marR="635" algn="ctr">
                        <a:lnSpc>
                          <a:spcPts val="142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635" algn="ctr">
                        <a:lnSpc>
                          <a:spcPts val="142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905" marR="3175" algn="ctr">
                        <a:lnSpc>
                          <a:spcPts val="142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6350" algn="ctr">
                        <a:lnSpc>
                          <a:spcPts val="142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905" marR="6350" algn="ctr">
                        <a:lnSpc>
                          <a:spcPts val="142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0960" marR="0" algn="l">
                        <a:lnSpc>
                          <a:spcPts val="142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X</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435"/>
                        </a:lnSpc>
                        <a:spcBef>
                          <a:spcPts val="0"/>
                        </a:spcBef>
                        <a:spcAft>
                          <a:spcPts val="0"/>
                        </a:spcAft>
                      </a:pPr>
                      <a:r>
                        <a:rPr lang="en-US" sz="11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231"/>
                  </a:ext>
                </a:extLst>
              </a:tr>
              <a:tr h="399704">
                <a:tc>
                  <a:txBody>
                    <a:bodyPr/>
                    <a:lstStyle/>
                    <a:p>
                      <a:pPr marL="0" marR="0" algn="l">
                        <a:lnSpc>
                          <a:spcPts val="1435"/>
                        </a:lnSpc>
                        <a:spcBef>
                          <a:spcPts val="0"/>
                        </a:spcBef>
                        <a:spcAft>
                          <a:spcPts val="0"/>
                        </a:spcAft>
                      </a:pPr>
                      <a:r>
                        <a:rPr lang="en-US" sz="11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0" algn="l">
                        <a:lnSpc>
                          <a:spcPts val="1420"/>
                        </a:lnSpc>
                        <a:spcBef>
                          <a:spcPts val="0"/>
                        </a:spcBef>
                        <a:spcAft>
                          <a:spcPts val="0"/>
                        </a:spcAft>
                      </a:pPr>
                      <a:r>
                        <a:rPr lang="en-US" sz="1200">
                          <a:effectLst/>
                          <a:latin typeface="Tahoma" panose="020B0604030504040204" pitchFamily="34" charset="0"/>
                          <a:ea typeface="Tahoma" panose="020B0604030504040204" pitchFamily="34" charset="0"/>
                          <a:cs typeface="Times New Roman" panose="02020603050405020304" pitchFamily="18" charset="0"/>
                        </a:rPr>
                        <a:t>Sub-County</a:t>
                      </a:r>
                      <a:r>
                        <a:rPr lang="en-US" sz="1200" spc="-20">
                          <a:effectLst/>
                          <a:latin typeface="Tahoma" panose="020B0604030504040204" pitchFamily="34" charset="0"/>
                          <a:ea typeface="Tahoma" panose="020B0604030504040204" pitchFamily="34" charset="0"/>
                          <a:cs typeface="Times New Roman" panose="02020603050405020304" pitchFamily="18" charset="0"/>
                        </a:rPr>
                        <a:t> </a:t>
                      </a:r>
                      <a:r>
                        <a:rPr lang="en-US" sz="1200" spc="-10">
                          <a:effectLst/>
                          <a:latin typeface="Tahoma" panose="020B0604030504040204" pitchFamily="34" charset="0"/>
                          <a:ea typeface="Tahoma" panose="020B0604030504040204" pitchFamily="34" charset="0"/>
                          <a:cs typeface="Times New Roman" panose="02020603050405020304" pitchFamily="18" charset="0"/>
                        </a:rPr>
                        <a:t>Depots</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0" algn="ctr">
                        <a:lnSpc>
                          <a:spcPts val="1420"/>
                        </a:lnSpc>
                        <a:spcBef>
                          <a:spcPts val="0"/>
                        </a:spcBef>
                        <a:spcAft>
                          <a:spcPts val="0"/>
                        </a:spcAft>
                      </a:pPr>
                      <a:r>
                        <a:rPr lang="en-US" sz="1200" spc="-25">
                          <a:effectLst/>
                          <a:latin typeface="Tahoma" panose="020B0604030504040204" pitchFamily="34" charset="0"/>
                          <a:ea typeface="Tahoma" panose="020B0604030504040204" pitchFamily="34" charset="0"/>
                          <a:cs typeface="Times New Roman" panose="02020603050405020304" pitchFamily="18" charset="0"/>
                        </a:rPr>
                        <a:t>7</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1905" algn="ctr">
                        <a:lnSpc>
                          <a:spcPts val="1420"/>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2</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635" algn="ctr">
                        <a:lnSpc>
                          <a:spcPts val="1420"/>
                        </a:lnSpc>
                        <a:spcBef>
                          <a:spcPts val="0"/>
                        </a:spcBef>
                        <a:spcAft>
                          <a:spcPts val="0"/>
                        </a:spcAft>
                      </a:pPr>
                      <a:r>
                        <a:rPr lang="en-US" sz="1200" b="1" spc="-25">
                          <a:effectLst/>
                          <a:latin typeface="Tahoma" panose="020B0604030504040204" pitchFamily="34" charset="0"/>
                          <a:ea typeface="Tahoma" panose="020B0604030504040204" pitchFamily="34" charset="0"/>
                          <a:cs typeface="Times New Roman" panose="02020603050405020304" pitchFamily="18" charset="0"/>
                        </a:rPr>
                        <a:t>29%</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1270" algn="ctr">
                        <a:lnSpc>
                          <a:spcPts val="1420"/>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1270" algn="ctr">
                        <a:lnSpc>
                          <a:spcPts val="1420"/>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175" algn="ctr">
                        <a:lnSpc>
                          <a:spcPts val="1420"/>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905" marR="6350" algn="ctr">
                        <a:lnSpc>
                          <a:spcPts val="1420"/>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6350" algn="ctr">
                        <a:lnSpc>
                          <a:spcPts val="1420"/>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0960" marR="0" algn="l">
                        <a:lnSpc>
                          <a:spcPts val="1420"/>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435"/>
                        </a:lnSpc>
                        <a:spcBef>
                          <a:spcPts val="0"/>
                        </a:spcBef>
                        <a:spcAft>
                          <a:spcPts val="0"/>
                        </a:spcAft>
                      </a:pPr>
                      <a:r>
                        <a:rPr lang="en-US" sz="11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5253807"/>
                  </a:ext>
                </a:extLst>
              </a:tr>
              <a:tr h="800722">
                <a:tc>
                  <a:txBody>
                    <a:bodyPr/>
                    <a:lstStyle/>
                    <a:p>
                      <a:pPr marL="0" marR="0" algn="l">
                        <a:lnSpc>
                          <a:spcPts val="1435"/>
                        </a:lnSpc>
                        <a:spcBef>
                          <a:spcPts val="0"/>
                        </a:spcBef>
                        <a:spcAft>
                          <a:spcPts val="0"/>
                        </a:spcAft>
                      </a:pPr>
                      <a:r>
                        <a:rPr lang="en-US" sz="1200">
                          <a:effectLst/>
                          <a:latin typeface="Times New Roman" panose="02020603050405020304" pitchFamily="18" charset="0"/>
                          <a:ea typeface="Tahoma" panose="020B0604030504040204" pitchFamily="34" charset="0"/>
                          <a:cs typeface="Tahoma" panose="020B0604030504040204" pitchFamily="34" charset="0"/>
                        </a:rPr>
                        <a:t> </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0" algn="l">
                        <a:lnSpc>
                          <a:spcPts val="1435"/>
                        </a:lnSpc>
                        <a:spcBef>
                          <a:spcPts val="0"/>
                        </a:spcBef>
                        <a:spcAft>
                          <a:spcPts val="0"/>
                        </a:spcAft>
                      </a:pPr>
                      <a:r>
                        <a:rPr lang="en-US" sz="1200" dirty="0">
                          <a:effectLst/>
                          <a:latin typeface="Tahoma" panose="020B0604030504040204" pitchFamily="34" charset="0"/>
                          <a:ea typeface="Tahoma" panose="020B0604030504040204" pitchFamily="34" charset="0"/>
                          <a:cs typeface="Times New Roman" panose="02020603050405020304" pitchFamily="18" charset="0"/>
                        </a:rPr>
                        <a:t>Service</a:t>
                      </a:r>
                      <a:r>
                        <a:rPr lang="en-US" sz="1200" spc="-15" dirty="0">
                          <a:effectLst/>
                          <a:latin typeface="Tahoma" panose="020B0604030504040204" pitchFamily="34" charset="0"/>
                          <a:ea typeface="Tahoma" panose="020B0604030504040204" pitchFamily="34" charset="0"/>
                          <a:cs typeface="Times New Roman" panose="02020603050405020304" pitchFamily="18" charset="0"/>
                        </a:rPr>
                        <a:t> </a:t>
                      </a:r>
                      <a:r>
                        <a:rPr lang="en-US" sz="1200" spc="-10" dirty="0">
                          <a:effectLst/>
                          <a:latin typeface="Tahoma" panose="020B0604030504040204" pitchFamily="34" charset="0"/>
                          <a:ea typeface="Tahoma" panose="020B0604030504040204" pitchFamily="34" charset="0"/>
                          <a:cs typeface="Times New Roman" panose="02020603050405020304" pitchFamily="18" charset="0"/>
                        </a:rPr>
                        <a:t>Delivery</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p>
                      <a:pPr marL="66675" marR="0" algn="l">
                        <a:lnSpc>
                          <a:spcPts val="1435"/>
                        </a:lnSpc>
                        <a:spcBef>
                          <a:spcPts val="75"/>
                        </a:spcBef>
                        <a:spcAft>
                          <a:spcPts val="0"/>
                        </a:spcAft>
                      </a:pPr>
                      <a:r>
                        <a:rPr lang="en-US" sz="1200" dirty="0">
                          <a:effectLst/>
                          <a:latin typeface="Tahoma" panose="020B0604030504040204" pitchFamily="34" charset="0"/>
                          <a:ea typeface="Tahoma" panose="020B0604030504040204" pitchFamily="34" charset="0"/>
                          <a:cs typeface="Times New Roman" panose="02020603050405020304" pitchFamily="18" charset="0"/>
                        </a:rPr>
                        <a:t>Points</a:t>
                      </a:r>
                      <a:r>
                        <a:rPr lang="en-US" sz="1200" spc="-20" dirty="0">
                          <a:effectLst/>
                          <a:latin typeface="Tahoma" panose="020B0604030504040204" pitchFamily="34" charset="0"/>
                          <a:ea typeface="Tahoma" panose="020B0604030504040204" pitchFamily="34" charset="0"/>
                          <a:cs typeface="Times New Roman" panose="02020603050405020304" pitchFamily="18" charset="0"/>
                        </a:rPr>
                        <a:t> </a:t>
                      </a:r>
                      <a:r>
                        <a:rPr lang="en-US" sz="1200" dirty="0">
                          <a:effectLst/>
                          <a:latin typeface="Tahoma" panose="020B0604030504040204" pitchFamily="34" charset="0"/>
                          <a:ea typeface="Tahoma" panose="020B0604030504040204" pitchFamily="34" charset="0"/>
                          <a:cs typeface="Times New Roman" panose="02020603050405020304" pitchFamily="18" charset="0"/>
                        </a:rPr>
                        <a:t>(fixed</a:t>
                      </a:r>
                      <a:r>
                        <a:rPr lang="en-US" sz="1200" spc="-20" dirty="0">
                          <a:effectLst/>
                          <a:latin typeface="Tahoma" panose="020B0604030504040204" pitchFamily="34" charset="0"/>
                          <a:ea typeface="Tahoma" panose="020B0604030504040204" pitchFamily="34" charset="0"/>
                          <a:cs typeface="Times New Roman" panose="02020603050405020304" pitchFamily="18" charset="0"/>
                        </a:rPr>
                        <a:t> </a:t>
                      </a:r>
                      <a:r>
                        <a:rPr lang="en-US" sz="1200" spc="-10" dirty="0">
                          <a:effectLst/>
                          <a:latin typeface="Tahoma" panose="020B0604030504040204" pitchFamily="34" charset="0"/>
                          <a:ea typeface="Tahoma" panose="020B0604030504040204" pitchFamily="34" charset="0"/>
                          <a:cs typeface="Times New Roman" panose="02020603050405020304" pitchFamily="18" charset="0"/>
                        </a:rPr>
                        <a:t>sites)</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0" algn="ctr">
                        <a:lnSpc>
                          <a:spcPts val="1435"/>
                        </a:lnSpc>
                        <a:spcBef>
                          <a:spcPts val="0"/>
                        </a:spcBef>
                        <a:spcAft>
                          <a:spcPts val="0"/>
                        </a:spcAft>
                      </a:pPr>
                      <a:r>
                        <a:rPr lang="en-US" sz="1200" spc="-25">
                          <a:effectLst/>
                          <a:latin typeface="Tahoma" panose="020B0604030504040204" pitchFamily="34" charset="0"/>
                          <a:ea typeface="Tahoma" panose="020B0604030504040204" pitchFamily="34" charset="0"/>
                          <a:cs typeface="Times New Roman" panose="02020603050405020304" pitchFamily="18" charset="0"/>
                        </a:rPr>
                        <a:t>43</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540" marR="0" algn="ctr">
                        <a:lnSpc>
                          <a:spcPts val="1435"/>
                        </a:lnSpc>
                        <a:spcBef>
                          <a:spcPts val="0"/>
                        </a:spcBef>
                        <a:spcAft>
                          <a:spcPts val="0"/>
                        </a:spcAft>
                      </a:pPr>
                      <a:r>
                        <a:rPr lang="en-US" sz="1200" spc="-25">
                          <a:effectLst/>
                          <a:latin typeface="Tahoma" panose="020B0604030504040204" pitchFamily="34" charset="0"/>
                          <a:ea typeface="Tahoma" panose="020B0604030504040204" pitchFamily="34" charset="0"/>
                          <a:cs typeface="Times New Roman" panose="02020603050405020304" pitchFamily="18" charset="0"/>
                        </a:rPr>
                        <a:t>16</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635" algn="ctr">
                        <a:lnSpc>
                          <a:spcPts val="1435"/>
                        </a:lnSpc>
                        <a:spcBef>
                          <a:spcPts val="0"/>
                        </a:spcBef>
                        <a:spcAft>
                          <a:spcPts val="0"/>
                        </a:spcAft>
                      </a:pPr>
                      <a:r>
                        <a:rPr lang="en-US" sz="1200" b="1" spc="-25">
                          <a:effectLst/>
                          <a:latin typeface="Tahoma" panose="020B0604030504040204" pitchFamily="34" charset="0"/>
                          <a:ea typeface="Tahoma" panose="020B0604030504040204" pitchFamily="34" charset="0"/>
                          <a:cs typeface="Times New Roman" panose="02020603050405020304" pitchFamily="18" charset="0"/>
                        </a:rPr>
                        <a:t>37%</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127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127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175"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905" marR="635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6350" algn="ctr">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0960" marR="0" algn="l">
                        <a:lnSpc>
                          <a:spcPts val="1435"/>
                        </a:lnSpc>
                        <a:spcBef>
                          <a:spcPts val="0"/>
                        </a:spcBef>
                        <a:spcAft>
                          <a:spcPts val="0"/>
                        </a:spcAft>
                      </a:pPr>
                      <a:r>
                        <a:rPr lang="en-US" sz="1200" spc="-50">
                          <a:effectLst/>
                          <a:latin typeface="Tahoma" panose="020B0604030504040204" pitchFamily="34" charset="0"/>
                          <a:ea typeface="Tahoma" panose="020B0604030504040204" pitchFamily="34" charset="0"/>
                          <a:cs typeface="Times New Roman" panose="02020603050405020304" pitchFamily="18" charset="0"/>
                        </a:rPr>
                        <a:t>0</a:t>
                      </a:r>
                      <a:endParaRPr lang="en-US" sz="1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ts val="1435"/>
                        </a:lnSpc>
                        <a:spcBef>
                          <a:spcPts val="0"/>
                        </a:spcBef>
                        <a:spcAft>
                          <a:spcPts val="0"/>
                        </a:spcAft>
                      </a:pPr>
                      <a:r>
                        <a:rPr lang="en-US" sz="1200" dirty="0">
                          <a:effectLst/>
                          <a:latin typeface="Times New Roman" panose="02020603050405020304" pitchFamily="18" charset="0"/>
                          <a:ea typeface="Tahoma" panose="020B0604030504040204" pitchFamily="34" charset="0"/>
                          <a:cs typeface="Tahoma" panose="020B0604030504040204" pitchFamily="34" charset="0"/>
                        </a:rPr>
                        <a:t> </a:t>
                      </a:r>
                      <a:endParaRPr lang="en-US" sz="1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12776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926</Words>
  <Application>Microsoft Office PowerPoint</Application>
  <PresentationFormat>Custom</PresentationFormat>
  <Paragraphs>205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Noto Sans Symbols</vt:lpstr>
      <vt:lpstr>Tahoma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Mercy</cp:lastModifiedBy>
  <cp:revision>28</cp:revision>
  <dcterms:created xsi:type="dcterms:W3CDTF">2018-08-09T14:20:14Z</dcterms:created>
  <dcterms:modified xsi:type="dcterms:W3CDTF">2026-04-26T16:23:21Z</dcterms:modified>
</cp:coreProperties>
</file>